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33"/>
  </p:notesMasterIdLst>
  <p:sldIdLst>
    <p:sldId id="294" r:id="rId2"/>
    <p:sldId id="256" r:id="rId3"/>
    <p:sldId id="257" r:id="rId4"/>
    <p:sldId id="281" r:id="rId5"/>
    <p:sldId id="282" r:id="rId6"/>
    <p:sldId id="258" r:id="rId7"/>
    <p:sldId id="259" r:id="rId8"/>
    <p:sldId id="260" r:id="rId9"/>
    <p:sldId id="261" r:id="rId10"/>
    <p:sldId id="262" r:id="rId11"/>
    <p:sldId id="263" r:id="rId12"/>
    <p:sldId id="264" r:id="rId13"/>
    <p:sldId id="277" r:id="rId14"/>
    <p:sldId id="284" r:id="rId15"/>
    <p:sldId id="265" r:id="rId16"/>
    <p:sldId id="266" r:id="rId17"/>
    <p:sldId id="276" r:id="rId18"/>
    <p:sldId id="283" r:id="rId19"/>
    <p:sldId id="267" r:id="rId20"/>
    <p:sldId id="268" r:id="rId21"/>
    <p:sldId id="269" r:id="rId22"/>
    <p:sldId id="270" r:id="rId23"/>
    <p:sldId id="271" r:id="rId24"/>
    <p:sldId id="272" r:id="rId25"/>
    <p:sldId id="273" r:id="rId26"/>
    <p:sldId id="275" r:id="rId27"/>
    <p:sldId id="278" r:id="rId28"/>
    <p:sldId id="279" r:id="rId29"/>
    <p:sldId id="280" r:id="rId30"/>
    <p:sldId id="274" r:id="rId31"/>
    <p:sldId id="299" r:id="rId32"/>
  </p:sldIdLst>
  <p:sldSz cx="12192000" cy="6858000"/>
  <p:notesSz cx="7102475" cy="10231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رضوانی دکتر ابوالقاسم" initials="رضوانی" lastIdx="3" clrIdx="0">
    <p:extLst>
      <p:ext uri="{19B8F6BF-5375-455C-9EA6-DF929625EA0E}">
        <p15:presenceInfo xmlns:p15="http://schemas.microsoft.com/office/powerpoint/2012/main" userId="S-1-5-21-1427096567-1835894336-3406723421-20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18F"/>
    <a:srgbClr val="D0B9FF"/>
    <a:srgbClr val="A3FFFF"/>
    <a:srgbClr val="FFE7FF"/>
    <a:srgbClr val="DDFFDD"/>
    <a:srgbClr val="FFCDFF"/>
    <a:srgbClr val="E7E7FF"/>
    <a:srgbClr val="009900"/>
    <a:srgbClr val="CC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047" autoAdjust="0"/>
  </p:normalViewPr>
  <p:slideViewPr>
    <p:cSldViewPr snapToGrid="0">
      <p:cViewPr varScale="1">
        <p:scale>
          <a:sx n="91" d="100"/>
          <a:sy n="91" d="100"/>
        </p:scale>
        <p:origin x="6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349"/>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3092" y="0"/>
            <a:ext cx="3077739" cy="513349"/>
          </a:xfrm>
          <a:prstGeom prst="rect">
            <a:avLst/>
          </a:prstGeom>
        </p:spPr>
        <p:txBody>
          <a:bodyPr vert="horz" lIns="99048" tIns="49524" rIns="99048" bIns="49524" rtlCol="0"/>
          <a:lstStyle>
            <a:lvl1pPr algn="r">
              <a:defRPr sz="1300"/>
            </a:lvl1pPr>
          </a:lstStyle>
          <a:p>
            <a:fld id="{6E078E10-0081-4C7C-9A69-32E1B4BDB042}" type="datetimeFigureOut">
              <a:rPr lang="en-US" smtClean="0"/>
              <a:pPr/>
              <a:t>6/27/2023</a:t>
            </a:fld>
            <a:endParaRPr lang="en-US"/>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10248" y="4923879"/>
            <a:ext cx="5681980" cy="402862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8091"/>
            <a:ext cx="3077739" cy="513348"/>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8091"/>
            <a:ext cx="3077739" cy="513348"/>
          </a:xfrm>
          <a:prstGeom prst="rect">
            <a:avLst/>
          </a:prstGeom>
        </p:spPr>
        <p:txBody>
          <a:bodyPr vert="horz" lIns="99048" tIns="49524" rIns="99048" bIns="49524" rtlCol="0" anchor="b"/>
          <a:lstStyle>
            <a:lvl1pPr algn="r">
              <a:defRPr sz="1300"/>
            </a:lvl1pPr>
          </a:lstStyle>
          <a:p>
            <a:fld id="{3171C113-5316-4AA0-8279-4BDAA6253ED7}" type="slidenum">
              <a:rPr lang="en-US" smtClean="0"/>
              <a:pPr/>
              <a:t>‹#›</a:t>
            </a:fld>
            <a:endParaRPr lang="en-US"/>
          </a:p>
        </p:txBody>
      </p:sp>
    </p:spTree>
    <p:extLst>
      <p:ext uri="{BB962C8B-B14F-4D97-AF65-F5344CB8AC3E}">
        <p14:creationId xmlns:p14="http://schemas.microsoft.com/office/powerpoint/2010/main" val="89954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2</a:t>
            </a:fld>
            <a:endParaRPr lang="en-US"/>
          </a:p>
        </p:txBody>
      </p:sp>
    </p:spTree>
    <p:extLst>
      <p:ext uri="{BB962C8B-B14F-4D97-AF65-F5344CB8AC3E}">
        <p14:creationId xmlns:p14="http://schemas.microsoft.com/office/powerpoint/2010/main" val="184792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در فعالیتهای هوازی با توجه به مصرف انرژی و تلاش ضمن فعالیت ، نیاز به مصرف اکسیژن توسط سلولهای عضلانی بیشتر می شود . به همین جهت  تعداد ضربان قلب در واحد زمان – یک دقیقه – بیشتر می شود تا بتواند خون را که حاوی اکسیژن</a:t>
            </a:r>
            <a:r>
              <a:rPr lang="fa-IR" baseline="0" dirty="0"/>
              <a:t> و مواد غذایی برای سلولهای عضلانی است به ماهیچه ها و عضلات برساند . همچنین تعداد تنفس هم بیشتر می شود تا امکان مبادله کردن بیشتر هوای بیرون از بدن که دارای اکسیژن بیشتر و دی اکسید کربن کمتر نسبت به هوای درون ریه ها است  صورت گیرد و این هوا به ریه ها فرستاده شده و در ریه ها این تبادل بین سلولهای خونی ( گلبولهای قرمز ) و هوای موجود در آلوئولهای داخل ریه صورت بگیرد. </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16</a:t>
            </a:fld>
            <a:endParaRPr lang="en-US"/>
          </a:p>
        </p:txBody>
      </p:sp>
    </p:spTree>
    <p:extLst>
      <p:ext uri="{BB962C8B-B14F-4D97-AF65-F5344CB8AC3E}">
        <p14:creationId xmlns:p14="http://schemas.microsoft.com/office/powerpoint/2010/main" val="319547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لازم به ذکر است  در مورد  فعالیت بدنی متوسط برای تمام سنین ، وقتی اثرات مفید آن در پیشگیری از بیماریها و سلامت افراد ایجاد می شود که </a:t>
            </a:r>
            <a:r>
              <a:rPr lang="fa-IR" dirty="0" err="1"/>
              <a:t>اين</a:t>
            </a:r>
            <a:r>
              <a:rPr lang="fa-IR" dirty="0"/>
              <a:t> </a:t>
            </a:r>
            <a:r>
              <a:rPr lang="fa-IR" dirty="0" err="1"/>
              <a:t>فعاليتها</a:t>
            </a:r>
            <a:r>
              <a:rPr lang="fa-IR" dirty="0"/>
              <a:t> ، </a:t>
            </a:r>
            <a:r>
              <a:rPr lang="fa-IR" dirty="0" err="1"/>
              <a:t>حدأقل</a:t>
            </a:r>
            <a:r>
              <a:rPr lang="fa-IR" dirty="0"/>
              <a:t> </a:t>
            </a:r>
            <a:r>
              <a:rPr lang="fa-IR" dirty="0" err="1"/>
              <a:t>بصورت</a:t>
            </a:r>
            <a:r>
              <a:rPr lang="fa-IR" dirty="0"/>
              <a:t>  10 </a:t>
            </a:r>
            <a:r>
              <a:rPr lang="fa-IR" dirty="0" err="1"/>
              <a:t>دقيقه</a:t>
            </a:r>
            <a:r>
              <a:rPr lang="fa-IR" baseline="0" dirty="0"/>
              <a:t> مداوم و پشت سرهم باشد </a:t>
            </a:r>
            <a:r>
              <a:rPr lang="fa-IR" dirty="0"/>
              <a:t> تا اثرات مثبت آن بر دستگاه قلب و عروق و تنفس اعمال </a:t>
            </a:r>
            <a:r>
              <a:rPr lang="fa-IR" dirty="0" err="1"/>
              <a:t>گرديده</a:t>
            </a:r>
            <a:r>
              <a:rPr lang="fa-IR" dirty="0"/>
              <a:t> ، </a:t>
            </a:r>
            <a:r>
              <a:rPr lang="fa-IR" dirty="0" err="1"/>
              <a:t>بعنوان</a:t>
            </a:r>
            <a:r>
              <a:rPr lang="fa-IR" dirty="0"/>
              <a:t> </a:t>
            </a:r>
            <a:r>
              <a:rPr lang="fa-IR" dirty="0" err="1"/>
              <a:t>فعاليت</a:t>
            </a:r>
            <a:r>
              <a:rPr lang="fa-IR" dirty="0"/>
              <a:t> </a:t>
            </a:r>
            <a:r>
              <a:rPr lang="fa-IR" dirty="0" err="1"/>
              <a:t>هوازي</a:t>
            </a:r>
            <a:r>
              <a:rPr lang="fa-IR" dirty="0"/>
              <a:t> محسوب شود . به همین جهت با توجه به مشکلات کمبود وقت و لزوم 30 دقیقه فعالیت  بدنی متوسط  روزانه برای افراد 18 سال و بالاتر ، با انجام تحقیقات مستند برای این گروه سنی ، </a:t>
            </a:r>
            <a:r>
              <a:rPr lang="fa-IR" dirty="0" err="1"/>
              <a:t>ثا</a:t>
            </a:r>
            <a:r>
              <a:rPr lang="fa-IR" dirty="0"/>
              <a:t> بت شده است که  سه ست 10 دقیقه ای فعالیت بدنی متوسط هم ، همان اثرات مفید 30 دقیقه فعالیت بدنی متوسط پیوسته را دارد. و هر چه میزان</a:t>
            </a:r>
            <a:r>
              <a:rPr lang="fa-IR" baseline="0" dirty="0"/>
              <a:t> فعالیت بدنی روزانه از 30 دقیقه بیشتر باشد فواید ، بیشتری از نظر حفظ سلامتی و کارکرد بهتر قسمتهای مختلف بدن در بر خواهد داشت. </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17</a:t>
            </a:fld>
            <a:endParaRPr lang="en-US"/>
          </a:p>
        </p:txBody>
      </p:sp>
    </p:spTree>
    <p:extLst>
      <p:ext uri="{BB962C8B-B14F-4D97-AF65-F5344CB8AC3E}">
        <p14:creationId xmlns:p14="http://schemas.microsoft.com/office/powerpoint/2010/main" val="54657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در </a:t>
            </a:r>
            <a:r>
              <a:rPr lang="fa-IR" dirty="0" err="1"/>
              <a:t>اين</a:t>
            </a:r>
            <a:r>
              <a:rPr lang="fa-IR" dirty="0"/>
              <a:t> </a:t>
            </a:r>
            <a:r>
              <a:rPr lang="fa-IR" dirty="0" err="1"/>
              <a:t>فعاليتها</a:t>
            </a:r>
            <a:r>
              <a:rPr lang="fa-IR" dirty="0"/>
              <a:t> بهتر است </a:t>
            </a:r>
            <a:r>
              <a:rPr lang="fa-IR" dirty="0" err="1"/>
              <a:t>حتي</a:t>
            </a:r>
            <a:r>
              <a:rPr lang="fa-IR" dirty="0"/>
              <a:t> </a:t>
            </a:r>
            <a:r>
              <a:rPr lang="fa-IR" dirty="0" err="1"/>
              <a:t>المقدور</a:t>
            </a:r>
            <a:r>
              <a:rPr lang="fa-IR" dirty="0"/>
              <a:t> تمام عضلات </a:t>
            </a:r>
            <a:r>
              <a:rPr lang="fa-IR" dirty="0" err="1"/>
              <a:t>اصلي</a:t>
            </a:r>
            <a:r>
              <a:rPr lang="fa-IR" dirty="0"/>
              <a:t> بدن شامل </a:t>
            </a:r>
            <a:r>
              <a:rPr lang="fa-IR" dirty="0" err="1"/>
              <a:t>نواحي</a:t>
            </a:r>
            <a:r>
              <a:rPr lang="fa-IR" dirty="0"/>
              <a:t> </a:t>
            </a:r>
            <a:r>
              <a:rPr lang="fa-IR" dirty="0" err="1"/>
              <a:t>كمر</a:t>
            </a:r>
            <a:r>
              <a:rPr lang="fa-IR" dirty="0"/>
              <a:t>، </a:t>
            </a:r>
            <a:r>
              <a:rPr lang="fa-IR" dirty="0" err="1"/>
              <a:t>شكم</a:t>
            </a:r>
            <a:r>
              <a:rPr lang="fa-IR" dirty="0"/>
              <a:t> ، </a:t>
            </a:r>
            <a:r>
              <a:rPr lang="fa-IR" dirty="0" err="1"/>
              <a:t>سينه</a:t>
            </a:r>
            <a:r>
              <a:rPr lang="fa-IR" dirty="0"/>
              <a:t> ، شانه ، بازو ،ساق ها و ران ها </a:t>
            </a:r>
            <a:r>
              <a:rPr lang="fa-IR" dirty="0" err="1"/>
              <a:t>بكار</a:t>
            </a:r>
            <a:r>
              <a:rPr lang="fa-IR" dirty="0"/>
              <a:t> گرفته شوند. </a:t>
            </a:r>
            <a:r>
              <a:rPr lang="fa-IR" dirty="0" err="1"/>
              <a:t>هنگامي</a:t>
            </a:r>
            <a:r>
              <a:rPr lang="fa-IR" dirty="0"/>
              <a:t> عضله </a:t>
            </a:r>
            <a:r>
              <a:rPr lang="fa-IR" dirty="0" err="1"/>
              <a:t>تقويت</a:t>
            </a:r>
            <a:r>
              <a:rPr lang="fa-IR" dirty="0"/>
              <a:t> </a:t>
            </a:r>
            <a:r>
              <a:rPr lang="fa-IR" dirty="0" err="1"/>
              <a:t>مي</a:t>
            </a:r>
            <a:r>
              <a:rPr lang="fa-IR" dirty="0"/>
              <a:t> شود </a:t>
            </a:r>
            <a:r>
              <a:rPr lang="fa-IR" dirty="0" err="1"/>
              <a:t>كه</a:t>
            </a:r>
            <a:r>
              <a:rPr lang="fa-IR" dirty="0"/>
              <a:t> در اثر انقباض و </a:t>
            </a:r>
            <a:r>
              <a:rPr lang="fa-IR" dirty="0" err="1"/>
              <a:t>فعاليت</a:t>
            </a:r>
            <a:r>
              <a:rPr lang="fa-IR" dirty="0"/>
              <a:t> به مرحله </a:t>
            </a:r>
            <a:r>
              <a:rPr lang="fa-IR" dirty="0" err="1"/>
              <a:t>خستگي</a:t>
            </a:r>
            <a:r>
              <a:rPr lang="fa-IR" dirty="0"/>
              <a:t>  برسد . با </a:t>
            </a:r>
            <a:r>
              <a:rPr lang="fa-IR" dirty="0" err="1"/>
              <a:t>تكرار</a:t>
            </a:r>
            <a:r>
              <a:rPr lang="fa-IR" dirty="0"/>
              <a:t> و </a:t>
            </a:r>
            <a:r>
              <a:rPr lang="fa-IR" dirty="0" err="1"/>
              <a:t>فعاليت</a:t>
            </a:r>
            <a:r>
              <a:rPr lang="fa-IR" dirty="0"/>
              <a:t> منظم  سه روز در هفته </a:t>
            </a:r>
            <a:r>
              <a:rPr lang="fa-IR" dirty="0" err="1"/>
              <a:t>مكانيسمهاي</a:t>
            </a:r>
            <a:r>
              <a:rPr lang="fa-IR" dirty="0"/>
              <a:t> </a:t>
            </a:r>
            <a:r>
              <a:rPr lang="fa-IR" dirty="0" err="1"/>
              <a:t>شيميايي</a:t>
            </a:r>
            <a:r>
              <a:rPr lang="fa-IR" dirty="0"/>
              <a:t> داخل </a:t>
            </a:r>
            <a:r>
              <a:rPr lang="fa-IR" dirty="0" err="1"/>
              <a:t>سلولي</a:t>
            </a:r>
            <a:r>
              <a:rPr lang="fa-IR" dirty="0"/>
              <a:t> ماهیچه ها  مانند آنزیمهای داخل </a:t>
            </a:r>
            <a:r>
              <a:rPr lang="fa-IR" dirty="0" err="1"/>
              <a:t>میتو</a:t>
            </a:r>
            <a:r>
              <a:rPr lang="fa-IR" dirty="0"/>
              <a:t> </a:t>
            </a:r>
            <a:r>
              <a:rPr lang="fa-IR" dirty="0" err="1"/>
              <a:t>کندریها</a:t>
            </a:r>
            <a:r>
              <a:rPr lang="fa-IR" dirty="0"/>
              <a:t> و یا تراکم </a:t>
            </a:r>
            <a:r>
              <a:rPr lang="fa-IR" dirty="0" err="1"/>
              <a:t>مویرگها</a:t>
            </a:r>
            <a:r>
              <a:rPr lang="fa-IR" dirty="0"/>
              <a:t> برای خونرسانی بهتر و بیشتر در داخل عضلات افزایش یافته ، موجبات حفظ </a:t>
            </a:r>
            <a:r>
              <a:rPr lang="fa-IR" dirty="0" err="1"/>
              <a:t>سلامتي</a:t>
            </a:r>
            <a:r>
              <a:rPr lang="fa-IR" dirty="0"/>
              <a:t> و </a:t>
            </a:r>
            <a:r>
              <a:rPr lang="fa-IR" dirty="0" err="1"/>
              <a:t>بستري</a:t>
            </a:r>
            <a:r>
              <a:rPr lang="fa-IR" dirty="0"/>
              <a:t> </a:t>
            </a:r>
            <a:r>
              <a:rPr lang="fa-IR" dirty="0" err="1"/>
              <a:t>براي</a:t>
            </a:r>
            <a:r>
              <a:rPr lang="fa-IR" dirty="0"/>
              <a:t> رشد و </a:t>
            </a:r>
            <a:r>
              <a:rPr lang="fa-IR" dirty="0" err="1"/>
              <a:t>تكامل</a:t>
            </a:r>
            <a:r>
              <a:rPr lang="fa-IR" dirty="0"/>
              <a:t> بهتر سیستم عضلانی -  اسکلتی فراهم </a:t>
            </a:r>
            <a:r>
              <a:rPr lang="fa-IR" dirty="0" err="1"/>
              <a:t>مي</a:t>
            </a:r>
            <a:r>
              <a:rPr lang="fa-IR" dirty="0"/>
              <a:t> گردد.</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19</a:t>
            </a:fld>
            <a:endParaRPr lang="en-US"/>
          </a:p>
        </p:txBody>
      </p:sp>
    </p:spTree>
    <p:extLst>
      <p:ext uri="{BB962C8B-B14F-4D97-AF65-F5344CB8AC3E}">
        <p14:creationId xmlns:p14="http://schemas.microsoft.com/office/powerpoint/2010/main" val="325864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err="1"/>
              <a:t>ورزشهايي</a:t>
            </a:r>
            <a:r>
              <a:rPr lang="fa-IR" dirty="0"/>
              <a:t> مانند </a:t>
            </a:r>
            <a:r>
              <a:rPr lang="fa-IR" dirty="0" err="1"/>
              <a:t>واليبال</a:t>
            </a:r>
            <a:r>
              <a:rPr lang="fa-IR" dirty="0"/>
              <a:t> ، </a:t>
            </a:r>
            <a:r>
              <a:rPr lang="fa-IR" dirty="0" err="1"/>
              <a:t>بسكتبال</a:t>
            </a:r>
            <a:r>
              <a:rPr lang="fa-IR" dirty="0"/>
              <a:t> ، فوتبال ، </a:t>
            </a:r>
            <a:r>
              <a:rPr lang="fa-IR" dirty="0" err="1"/>
              <a:t>كوهنوردي</a:t>
            </a:r>
            <a:r>
              <a:rPr lang="fa-IR" dirty="0"/>
              <a:t> ، </a:t>
            </a:r>
            <a:r>
              <a:rPr lang="fa-IR" dirty="0" err="1"/>
              <a:t>ژيمناستيك</a:t>
            </a:r>
            <a:r>
              <a:rPr lang="fa-IR" dirty="0"/>
              <a:t> ،  </a:t>
            </a:r>
            <a:r>
              <a:rPr lang="fa-IR" dirty="0" err="1"/>
              <a:t>راهپيمايي</a:t>
            </a:r>
            <a:r>
              <a:rPr lang="fa-IR" dirty="0"/>
              <a:t> ، </a:t>
            </a:r>
            <a:r>
              <a:rPr lang="fa-IR" dirty="0" err="1"/>
              <a:t>دويدن</a:t>
            </a:r>
            <a:r>
              <a:rPr lang="fa-IR" dirty="0"/>
              <a:t> ، طناب زدن ، </a:t>
            </a:r>
            <a:r>
              <a:rPr lang="fa-IR" dirty="0" err="1"/>
              <a:t>بازي</a:t>
            </a:r>
            <a:r>
              <a:rPr lang="fa-IR" dirty="0"/>
              <a:t> </a:t>
            </a:r>
            <a:r>
              <a:rPr lang="fa-IR" dirty="0" err="1"/>
              <a:t>لي</a:t>
            </a:r>
            <a:r>
              <a:rPr lang="fa-IR" dirty="0"/>
              <a:t> </a:t>
            </a:r>
            <a:r>
              <a:rPr lang="fa-IR" dirty="0" err="1"/>
              <a:t>لي</a:t>
            </a:r>
            <a:r>
              <a:rPr lang="fa-IR" dirty="0"/>
              <a:t> ، </a:t>
            </a:r>
            <a:r>
              <a:rPr lang="fa-IR" dirty="0" err="1"/>
              <a:t>كش</a:t>
            </a:r>
            <a:r>
              <a:rPr lang="fa-IR" dirty="0"/>
              <a:t> </a:t>
            </a:r>
            <a:r>
              <a:rPr lang="fa-IR" dirty="0" err="1"/>
              <a:t>بازي</a:t>
            </a:r>
            <a:r>
              <a:rPr lang="fa-IR" dirty="0"/>
              <a:t> دختران ، پریدن از </a:t>
            </a:r>
            <a:r>
              <a:rPr lang="fa-IR" dirty="0" err="1"/>
              <a:t>روي</a:t>
            </a:r>
            <a:r>
              <a:rPr lang="fa-IR" dirty="0"/>
              <a:t> طناب و از </a:t>
            </a:r>
            <a:r>
              <a:rPr lang="fa-IR" dirty="0" err="1"/>
              <a:t>اين</a:t>
            </a:r>
            <a:r>
              <a:rPr lang="fa-IR" dirty="0"/>
              <a:t> </a:t>
            </a:r>
            <a:r>
              <a:rPr lang="fa-IR" dirty="0" err="1"/>
              <a:t>قبيل</a:t>
            </a:r>
            <a:r>
              <a:rPr lang="fa-IR" dirty="0"/>
              <a:t>  ورزشها .این فعالیتها نیز باید حداقل3 بار در هفته و قسمتی از 60 دقیقه فعالیت بدنی روزانه باشد که موجب </a:t>
            </a:r>
            <a:r>
              <a:rPr lang="fa-IR" dirty="0" err="1"/>
              <a:t>استحكام</a:t>
            </a:r>
            <a:r>
              <a:rPr lang="fa-IR" dirty="0"/>
              <a:t> ، تقویت و رشد </a:t>
            </a:r>
            <a:r>
              <a:rPr lang="fa-IR" dirty="0" err="1"/>
              <a:t>بهينه</a:t>
            </a:r>
            <a:r>
              <a:rPr lang="fa-IR" dirty="0"/>
              <a:t>  استخوانها </a:t>
            </a:r>
            <a:r>
              <a:rPr lang="fa-IR" dirty="0" err="1"/>
              <a:t>مي</a:t>
            </a:r>
            <a:r>
              <a:rPr lang="fa-IR" dirty="0"/>
              <a:t> شود. </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21</a:t>
            </a:fld>
            <a:endParaRPr lang="en-US"/>
          </a:p>
        </p:txBody>
      </p:sp>
    </p:spTree>
    <p:extLst>
      <p:ext uri="{BB962C8B-B14F-4D97-AF65-F5344CB8AC3E}">
        <p14:creationId xmlns:p14="http://schemas.microsoft.com/office/powerpoint/2010/main" val="124566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فعالیتهای</a:t>
            </a:r>
            <a:r>
              <a:rPr lang="fa-IR" baseline="0" dirty="0"/>
              <a:t> بدنی  سبک آن دسته از </a:t>
            </a:r>
            <a:r>
              <a:rPr lang="fa-IR" baseline="0" dirty="0" err="1"/>
              <a:t>فعالیتهایی</a:t>
            </a:r>
            <a:r>
              <a:rPr lang="fa-IR" baseline="0" dirty="0"/>
              <a:t> هستند که تغییر محسوسی در ضربان قلب و یا تعداد تنفس در حین فعالیت مشاهده </a:t>
            </a:r>
            <a:r>
              <a:rPr lang="fa-IR" baseline="0" dirty="0" err="1"/>
              <a:t>نمی</a:t>
            </a:r>
            <a:r>
              <a:rPr lang="fa-IR" baseline="0" dirty="0"/>
              <a:t> شود . و میزان انرژی مصرف شده در حین فعالیت کم و ناچیز می باشد. مانند شستن ظروف یا اتو کشیدن یا جارو برقی و یا </a:t>
            </a:r>
            <a:r>
              <a:rPr lang="fa-IR" baseline="0" dirty="0" err="1"/>
              <a:t>بازیهایی</a:t>
            </a:r>
            <a:r>
              <a:rPr lang="fa-IR" baseline="0" dirty="0"/>
              <a:t> مثل شطرنج و امثال آن به همین جهت در تعریف فعالیت بدنی مطلوب برای حفظ سلامتی و یا پیشگیری از بیماریهای غیر واگیر برای کودکان و نوجوانان  و یا بزرگسالان ، میزان فعالیت بدنی متوسط یا شدید ملاک می باشد. </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22</a:t>
            </a:fld>
            <a:endParaRPr lang="en-US"/>
          </a:p>
        </p:txBody>
      </p:sp>
    </p:spTree>
    <p:extLst>
      <p:ext uri="{BB962C8B-B14F-4D97-AF65-F5344CB8AC3E}">
        <p14:creationId xmlns:p14="http://schemas.microsoft.com/office/powerpoint/2010/main" val="821205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در فعالیت بدنی متوسط شخص در </a:t>
            </a:r>
            <a:r>
              <a:rPr lang="fa-IR" dirty="0" err="1"/>
              <a:t>حين</a:t>
            </a:r>
            <a:r>
              <a:rPr lang="fa-IR" dirty="0"/>
              <a:t> </a:t>
            </a:r>
            <a:r>
              <a:rPr lang="fa-IR" dirty="0" err="1"/>
              <a:t>فعاليت</a:t>
            </a:r>
            <a:r>
              <a:rPr lang="fa-IR" dirty="0"/>
              <a:t> </a:t>
            </a:r>
            <a:r>
              <a:rPr lang="fa-IR" dirty="0" err="1"/>
              <a:t>مي</a:t>
            </a:r>
            <a:r>
              <a:rPr lang="fa-IR" dirty="0"/>
              <a:t> تواند صحبت </a:t>
            </a:r>
            <a:r>
              <a:rPr lang="fa-IR" dirty="0" err="1"/>
              <a:t>كند</a:t>
            </a:r>
            <a:r>
              <a:rPr lang="fa-IR" dirty="0"/>
              <a:t> </a:t>
            </a:r>
            <a:r>
              <a:rPr lang="fa-IR" dirty="0" err="1"/>
              <a:t>ولي</a:t>
            </a:r>
            <a:r>
              <a:rPr lang="fa-IR" dirty="0"/>
              <a:t> قادر به خواندن آواز </a:t>
            </a:r>
            <a:r>
              <a:rPr lang="fa-IR" dirty="0" err="1"/>
              <a:t>نمي</a:t>
            </a:r>
            <a:r>
              <a:rPr lang="fa-IR" dirty="0"/>
              <a:t> باشد . چون برای خواندن آواز، نیاز  به خروج مداوم هوای جاری در ریه ها برای به حرکت در آوردن تارهای صوتی است و چون شخص در حالت فعالیت متوسط بیشتر از حالت عادی و سریعتر تنفس می کند لذا قادر به آواز خواندن </a:t>
            </a:r>
            <a:r>
              <a:rPr lang="fa-IR" dirty="0" err="1"/>
              <a:t>نمی</a:t>
            </a:r>
            <a:r>
              <a:rPr lang="fa-IR" dirty="0"/>
              <a:t> باشد. </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23</a:t>
            </a:fld>
            <a:endParaRPr lang="en-US"/>
          </a:p>
        </p:txBody>
      </p:sp>
    </p:spTree>
    <p:extLst>
      <p:ext uri="{BB962C8B-B14F-4D97-AF65-F5344CB8AC3E}">
        <p14:creationId xmlns:p14="http://schemas.microsoft.com/office/powerpoint/2010/main" val="1112521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در گروه</a:t>
            </a:r>
            <a:r>
              <a:rPr lang="fa-IR" baseline="0" dirty="0"/>
              <a:t> سنی 12 تا 18 سال و یا ن</a:t>
            </a:r>
            <a:r>
              <a:rPr lang="fa-IR" dirty="0"/>
              <a:t>وجوانان ضروری است در سه روز از هفته , فعالیت بدنی شدید جزئی از 60 دقیقه فعالیت بدنی روزانه آنها باشد. بدین ترتیب دستگاههای بدن که در حال رشد و نمو می باشند می توانند به حداکثر قابلیت و توانایی خود ، برای رشد و نمو بهتر دست یابند.</a:t>
            </a:r>
            <a:r>
              <a:rPr lang="fa-IR" baseline="0" dirty="0"/>
              <a:t> </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24</a:t>
            </a:fld>
            <a:endParaRPr lang="en-US"/>
          </a:p>
        </p:txBody>
      </p:sp>
    </p:spTree>
    <p:extLst>
      <p:ext uri="{BB962C8B-B14F-4D97-AF65-F5344CB8AC3E}">
        <p14:creationId xmlns:p14="http://schemas.microsoft.com/office/powerpoint/2010/main" val="525235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بطور خلاصه هرم فعالیت بدنی دارای چهار سطح می باشد . در قاعده هرم عبارت از فعالیتهای روزمره زندگی که از جمله رفت و آمد قسمتی از </a:t>
            </a:r>
            <a:r>
              <a:rPr lang="fa-IR" dirty="0" err="1"/>
              <a:t>آم</a:t>
            </a:r>
            <a:r>
              <a:rPr lang="fa-IR" dirty="0"/>
              <a:t> می باشد. هرچه فعالیت بدنی بیشتر ، بهتر </a:t>
            </a:r>
            <a:r>
              <a:rPr lang="fa-IR" dirty="0" err="1"/>
              <a:t>بعبارتی</a:t>
            </a:r>
            <a:r>
              <a:rPr lang="fa-IR" dirty="0"/>
              <a:t> به هر بهانه ای باید حرکت یا جنب و جوش داشت ( چون با پیشرفت علم و تکنولوژی عموما" انسانها دچار فقر حرکتی هستند) در سطح دوم روزانه 30 دقیقه فعالیت بدنی متوسط  (که در حقیقت هوازی یا </a:t>
            </a:r>
            <a:r>
              <a:rPr lang="fa-IR" dirty="0" err="1"/>
              <a:t>ایروبیک</a:t>
            </a:r>
            <a:r>
              <a:rPr lang="fa-IR" dirty="0"/>
              <a:t> و برای تقویت و سلامتی قلب و عروق لازم است  ) در  5 روز یا تمام ایام هفته ، در سطح سوم دو تا سه بار در هفته ورزش و سر </a:t>
            </a:r>
            <a:r>
              <a:rPr lang="fa-IR" dirty="0" err="1"/>
              <a:t>گرمیهایی</a:t>
            </a:r>
            <a:r>
              <a:rPr lang="fa-IR" dirty="0"/>
              <a:t> شامل </a:t>
            </a:r>
            <a:r>
              <a:rPr lang="fa-IR" dirty="0" err="1"/>
              <a:t>ورزشهایی</a:t>
            </a:r>
            <a:r>
              <a:rPr lang="fa-IR" dirty="0"/>
              <a:t> که در آن عضلات ، تحت کشش واقع و یا تحت استرس و فعالیت شدید تر از معمول قرار می گیرند . و بالاخره در </a:t>
            </a:r>
            <a:r>
              <a:rPr lang="fa-IR" dirty="0" err="1"/>
              <a:t>رأس</a:t>
            </a:r>
            <a:r>
              <a:rPr lang="fa-IR" dirty="0"/>
              <a:t> هرم باید کمترین نوع فعالیتهای روزانه یا هفتگی باشد مانند دیدن تلویزیون ، بازیهای کامپیوتری و یا موبایلی  و یا بازیهای که فعالیت بدنی کمی را در بر دارند مثل شطرنج ، کارت بازی و غیره می باشد. </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25</a:t>
            </a:fld>
            <a:endParaRPr lang="en-US"/>
          </a:p>
        </p:txBody>
      </p:sp>
    </p:spTree>
    <p:extLst>
      <p:ext uri="{BB962C8B-B14F-4D97-AF65-F5344CB8AC3E}">
        <p14:creationId xmlns:p14="http://schemas.microsoft.com/office/powerpoint/2010/main" val="1192902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26</a:t>
            </a:fld>
            <a:endParaRPr lang="en-US"/>
          </a:p>
        </p:txBody>
      </p:sp>
    </p:spTree>
    <p:extLst>
      <p:ext uri="{BB962C8B-B14F-4D97-AF65-F5344CB8AC3E}">
        <p14:creationId xmlns:p14="http://schemas.microsoft.com/office/powerpoint/2010/main" val="1188047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fa-IR" dirty="0"/>
          </a:p>
          <a:p>
            <a:pPr algn="r"/>
            <a:r>
              <a:rPr lang="fa-IR" dirty="0"/>
              <a:t>نگاه کردن به صفحه های الکترونیکی مانند تلویزیون ، کامپیوتر و این روزها موبایل</a:t>
            </a:r>
            <a:r>
              <a:rPr lang="fa-IR" baseline="0" dirty="0"/>
              <a:t> باید محدود باشند و فعالیتهای مرتبط با این وسایل در این سطح قرار می گیرند . به زمان صرف کردن وقت به این وسایل ا </a:t>
            </a:r>
            <a:r>
              <a:rPr lang="fa-IR" baseline="0" dirty="0" err="1"/>
              <a:t>سکرین</a:t>
            </a:r>
            <a:r>
              <a:rPr lang="fa-IR" baseline="0" dirty="0"/>
              <a:t> تایم می گویند . طبق تحقیقات و گزارش سازمان بهداشت جهانی میزان </a:t>
            </a:r>
            <a:r>
              <a:rPr lang="fa-IR" baseline="0" dirty="0" err="1"/>
              <a:t>اسکرین</a:t>
            </a:r>
            <a:r>
              <a:rPr lang="fa-IR" baseline="0" dirty="0"/>
              <a:t> تایم برای کودکان تا دو سال صفر و ممنوع ( برای همین برای پدر و </a:t>
            </a:r>
            <a:r>
              <a:rPr lang="fa-IR" baseline="0" dirty="0" err="1"/>
              <a:t>مادرهایی</a:t>
            </a:r>
            <a:r>
              <a:rPr lang="fa-IR" baseline="0" dirty="0"/>
              <a:t> که برای ساکت شدن و گریه نکردن کودک زیر </a:t>
            </a:r>
            <a:r>
              <a:rPr lang="fa-IR" baseline="0" dirty="0" err="1"/>
              <a:t>دوسال</a:t>
            </a:r>
            <a:r>
              <a:rPr lang="fa-IR" baseline="0" dirty="0"/>
              <a:t> موبایل و تصاویر آن را جلوی کودک قرار میدهند بسیار کار اشتباهی می کنند. برای کودکان تا 6 سال حداکثر یک ساعت و برای بالغین و کودکان بالاتر از 6 سال در نهایت  حداکثر 2 ساعت در روز باید مبادرت به دیدن تلویزیون ، و یا زمان اسکرین تایم  می باشد. </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29</a:t>
            </a:fld>
            <a:endParaRPr lang="en-US"/>
          </a:p>
        </p:txBody>
      </p:sp>
    </p:spTree>
    <p:extLst>
      <p:ext uri="{BB962C8B-B14F-4D97-AF65-F5344CB8AC3E}">
        <p14:creationId xmlns:p14="http://schemas.microsoft.com/office/powerpoint/2010/main" val="325316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3</a:t>
            </a:fld>
            <a:endParaRPr lang="en-US"/>
          </a:p>
        </p:txBody>
      </p:sp>
    </p:spTree>
    <p:extLst>
      <p:ext uri="{BB962C8B-B14F-4D97-AF65-F5344CB8AC3E}">
        <p14:creationId xmlns:p14="http://schemas.microsoft.com/office/powerpoint/2010/main" val="3046877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این فعالیتها بیشتر از نوع </a:t>
            </a:r>
            <a:r>
              <a:rPr lang="fa-IR" dirty="0" err="1"/>
              <a:t>ایروبیک</a:t>
            </a:r>
            <a:r>
              <a:rPr lang="fa-IR" dirty="0"/>
              <a:t> یا هوازی و </a:t>
            </a:r>
            <a:r>
              <a:rPr lang="fa-IR" dirty="0" err="1"/>
              <a:t>بصورت</a:t>
            </a:r>
            <a:r>
              <a:rPr lang="fa-IR" dirty="0"/>
              <a:t> افزایش تحرک و افزایش ضربان قلب باشد . </a:t>
            </a:r>
          </a:p>
          <a:p>
            <a:pPr algn="r"/>
            <a:r>
              <a:rPr lang="fa-IR" dirty="0"/>
              <a:t>روی لذت بخش بودن و تنوع فعالیت ها  توجه و تأکید شود .</a:t>
            </a:r>
          </a:p>
          <a:p>
            <a:pPr algn="r"/>
            <a:endParaRPr lang="fa-IR" dirty="0"/>
          </a:p>
          <a:p>
            <a:pPr algn="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30</a:t>
            </a:fld>
            <a:endParaRPr lang="en-US"/>
          </a:p>
        </p:txBody>
      </p:sp>
    </p:spTree>
    <p:extLst>
      <p:ext uri="{BB962C8B-B14F-4D97-AF65-F5344CB8AC3E}">
        <p14:creationId xmlns:p14="http://schemas.microsoft.com/office/powerpoint/2010/main" val="180463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5</a:t>
            </a:fld>
            <a:endParaRPr lang="en-US"/>
          </a:p>
        </p:txBody>
      </p:sp>
    </p:spTree>
    <p:extLst>
      <p:ext uri="{BB962C8B-B14F-4D97-AF65-F5344CB8AC3E}">
        <p14:creationId xmlns:p14="http://schemas.microsoft.com/office/powerpoint/2010/main" val="59645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انجام ورزش و </a:t>
            </a:r>
            <a:r>
              <a:rPr lang="fa-IR" dirty="0" err="1"/>
              <a:t>فعاليت</a:t>
            </a:r>
            <a:r>
              <a:rPr lang="fa-IR" dirty="0"/>
              <a:t> </a:t>
            </a:r>
            <a:r>
              <a:rPr lang="fa-IR" dirty="0" err="1"/>
              <a:t>فيزيكي</a:t>
            </a:r>
            <a:r>
              <a:rPr lang="fa-IR" dirty="0"/>
              <a:t> مناسب </a:t>
            </a:r>
            <a:r>
              <a:rPr lang="fa-IR" dirty="0" err="1"/>
              <a:t>نياز</a:t>
            </a:r>
            <a:r>
              <a:rPr lang="fa-IR" dirty="0"/>
              <a:t> </a:t>
            </a:r>
            <a:r>
              <a:rPr lang="fa-IR" dirty="0" err="1"/>
              <a:t>ضروري</a:t>
            </a:r>
            <a:r>
              <a:rPr lang="fa-IR" dirty="0"/>
              <a:t>  همه افراد جامعه است . ضرورت مسواک زدن جهت تأمین بهداشت دهان و دندان بر هیچ صاحب خردی پوشیده نیست. انجام فعالیت بدنی مطلوب روزانه نیز مانند مسواک زدن ، یک امر ضروری برای هر انسان خواهان سعادت و سلامتی است. از آن جهت که دوره های مختلف زندگی  افراد مشکل کم تحرکی وجود دارد . و از کودکی این فرهنگ در افراد نهادینه نشده  به این سبک زندگی عادت کرده ایم </a:t>
            </a:r>
          </a:p>
          <a:p>
            <a:pPr algn="r" rtl="1"/>
            <a:r>
              <a:rPr lang="fa-IR" dirty="0"/>
              <a:t>مقدار آن برای</a:t>
            </a:r>
            <a:r>
              <a:rPr lang="fa-IR" baseline="0" dirty="0"/>
              <a:t> نوجوانان از یک ساعت فعالیت بدنی متوسط یا شدید روزانه است و انواع فعالیت هوازی برای تقویت دستگاه قلب و عروق و تنفس ، انواع فعالیتهای قدرتی برای تقویت توان عضلات و ماهیچه ها و انواع فعالیتهایی که منجر به تقویت استخوانها و استحکام آنها که در اسلایدهای بعد توضیح داده می شود.. هیچ هزینه ای ندارد فقط نیازمند آگاهی ، خواستن و تلاش برای حفظ سلامتی خود و جامعه است. </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7</a:t>
            </a:fld>
            <a:endParaRPr lang="en-US"/>
          </a:p>
        </p:txBody>
      </p:sp>
    </p:spTree>
    <p:extLst>
      <p:ext uri="{BB962C8B-B14F-4D97-AF65-F5344CB8AC3E}">
        <p14:creationId xmlns:p14="http://schemas.microsoft.com/office/powerpoint/2010/main" val="169774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گروه بندی انواع  </a:t>
            </a:r>
            <a:r>
              <a:rPr lang="fa-IR" dirty="0" err="1"/>
              <a:t>فعاليت</a:t>
            </a:r>
            <a:r>
              <a:rPr lang="fa-IR" dirty="0"/>
              <a:t> بدنی با توجه به تعریف آن بر اساس میزان زمان اختصاص یافته در طول روز را به انواع  فعالیت بدنی حین انجام کار ( مثل فعالیت روزمره شغلی که برای کسب در آمد فعالیت بدنی انجام می شود و یا کارهای جاری در منزل مثل غذا پختن ، </a:t>
            </a:r>
            <a:r>
              <a:rPr lang="fa-IR" dirty="0" err="1"/>
              <a:t>جاروکردن</a:t>
            </a:r>
            <a:r>
              <a:rPr lang="fa-IR" dirty="0"/>
              <a:t> و غیره برای خانم های خانه دار ) ، فعالیت بدنی حین نقل و انتقال و یا فعالیت بدنی </a:t>
            </a:r>
            <a:r>
              <a:rPr lang="fa-IR" dirty="0" err="1"/>
              <a:t>بعنوان</a:t>
            </a:r>
            <a:r>
              <a:rPr lang="fa-IR" dirty="0"/>
              <a:t> تفریح و سرگرمی  گروه بندی می کنند. تعریفی دیگر از انواع فعالیت بدنی  بر اساس احساس شدت وارد شده بر شخص و میزان تلاش وی در حین  </a:t>
            </a:r>
            <a:r>
              <a:rPr lang="fa-IR" dirty="0" err="1"/>
              <a:t>فعاليت</a:t>
            </a:r>
            <a:r>
              <a:rPr lang="fa-IR" dirty="0"/>
              <a:t> می باشد ، که به سه گروه فعالیتهای بدنی  سبک، متوسط و </a:t>
            </a:r>
            <a:r>
              <a:rPr lang="fa-IR" dirty="0" err="1"/>
              <a:t>شديد</a:t>
            </a:r>
            <a:r>
              <a:rPr lang="fa-IR" dirty="0"/>
              <a:t>، براساس </a:t>
            </a:r>
            <a:r>
              <a:rPr lang="fa-IR" dirty="0" err="1"/>
              <a:t>ميزان</a:t>
            </a:r>
            <a:r>
              <a:rPr lang="fa-IR" dirty="0"/>
              <a:t> </a:t>
            </a:r>
            <a:r>
              <a:rPr lang="fa-IR" dirty="0" err="1"/>
              <a:t>انرژي</a:t>
            </a:r>
            <a:r>
              <a:rPr lang="fa-IR" dirty="0"/>
              <a:t> مصرف شده گروه بندی می شود . </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9</a:t>
            </a:fld>
            <a:endParaRPr lang="en-US"/>
          </a:p>
        </p:txBody>
      </p:sp>
    </p:spTree>
    <p:extLst>
      <p:ext uri="{BB962C8B-B14F-4D97-AF65-F5344CB8AC3E}">
        <p14:creationId xmlns:p14="http://schemas.microsoft.com/office/powerpoint/2010/main" val="304381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 بنابراین ورزش جزئی یا نوع به خصوصی از فعالیت بدنی است . مفهوم فعالیت بدنی بسیار کلی تر و عام می باشد بطوریکه هرگونه ورزشی جزء  و نوعی فعالیت بدنی است ولی هر فعالیت بدنی ، مثلا" ماشین شستن یا حمل بار ورزش نامیده نمی شود.</a:t>
            </a:r>
          </a:p>
          <a:p>
            <a:pPr algn="r"/>
            <a:r>
              <a:rPr lang="fa-IR" dirty="0"/>
              <a:t>آن چه از نگاه سلامت محور مهم است داشتن </a:t>
            </a:r>
            <a:r>
              <a:rPr lang="fa-IR" b="0" i="0" u="sng" dirty="0">
                <a:solidFill>
                  <a:srgbClr val="FF0000"/>
                </a:solidFill>
              </a:rPr>
              <a:t>فعالیت بدنی مطلوب و منظم </a:t>
            </a:r>
            <a:r>
              <a:rPr lang="fa-IR" dirty="0"/>
              <a:t>روزانه است که فواید بسیار زیادی بر آن مترتب است . </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10</a:t>
            </a:fld>
            <a:endParaRPr lang="en-US"/>
          </a:p>
        </p:txBody>
      </p:sp>
    </p:spTree>
    <p:extLst>
      <p:ext uri="{BB962C8B-B14F-4D97-AF65-F5344CB8AC3E}">
        <p14:creationId xmlns:p14="http://schemas.microsoft.com/office/powerpoint/2010/main" val="418906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در</a:t>
            </a:r>
            <a:r>
              <a:rPr lang="fa-IR" baseline="0" dirty="0"/>
              <a:t> بازی پله نوجوانان  </a:t>
            </a:r>
            <a:r>
              <a:rPr lang="fa-IR" baseline="0" dirty="0" err="1"/>
              <a:t>بصورت</a:t>
            </a:r>
            <a:r>
              <a:rPr lang="fa-IR" baseline="0" dirty="0"/>
              <a:t> متناوب و با عوض کردن پاها بر روی پله و در سطح زمین  از نظر استقامت و سرعت با یک دیگر رقابت می کنند . </a:t>
            </a:r>
            <a:r>
              <a:rPr lang="fa-IR" baseline="0" dirty="0" err="1"/>
              <a:t>هرسه</a:t>
            </a:r>
            <a:r>
              <a:rPr lang="fa-IR" baseline="0" dirty="0"/>
              <a:t> فایده ورزشهای هوازی ، افزایش قدرت و استقامت عضلانی و استحکام و تقویت استخوانها را موجب می شود. به همین جهت است که امروزه یکی از وسایل ورزشی در سالن ها و مکانهای ورزشی </a:t>
            </a:r>
            <a:r>
              <a:rPr lang="en-US" baseline="0" dirty="0"/>
              <a:t>STEP </a:t>
            </a:r>
            <a:r>
              <a:rPr lang="fa-IR" baseline="0" dirty="0"/>
              <a:t> یا همان پله می باشد .</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11</a:t>
            </a:fld>
            <a:endParaRPr lang="en-US"/>
          </a:p>
        </p:txBody>
      </p:sp>
    </p:spTree>
    <p:extLst>
      <p:ext uri="{BB962C8B-B14F-4D97-AF65-F5344CB8AC3E}">
        <p14:creationId xmlns:p14="http://schemas.microsoft.com/office/powerpoint/2010/main" val="128734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در طول هفت روز هفته کودک یا نوجوان 6 تا 18 ساله ضرورتا» و باید روزانه حداقل 60 دقیقه و بیشتر فعالیت بدنی داشته باشد عدد</a:t>
            </a:r>
            <a:r>
              <a:rPr lang="fa-IR" baseline="0" dirty="0"/>
              <a:t> سه روز در هفته را به یاد داشته باشید که باید حتما جزیی از 60 دقیقه یا بیشتر فعالیت بدنی در سه روز از هفته شامل فعالیت بدنی با شدت شدید ، فعالیت هایی که استرس و فشار بر ماهیچه ها بوده و موجب تقویت عضلات  می شود . و همچنین فعالیتهایی که منجر به تراکم بیشتر کلسیم بر روی استخوانها شده و بعبارتی با فشار و عکس العملی که در اثر پریدن و جهیدن ، از سمت زمین برروی استخوانهای اندامهای تحتانی و ستون فقرات کودک و نوجوان وارد می شود منجر به محکم شدن استخوانها شده و ذخایر کلسیمی غنی برای فرد مهیا می شود.</a:t>
            </a:r>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12</a:t>
            </a:fld>
            <a:endParaRPr lang="en-US"/>
          </a:p>
        </p:txBody>
      </p:sp>
    </p:spTree>
    <p:extLst>
      <p:ext uri="{BB962C8B-B14F-4D97-AF65-F5344CB8AC3E}">
        <p14:creationId xmlns:p14="http://schemas.microsoft.com/office/powerpoint/2010/main" val="719824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1C113-5316-4AA0-8279-4BDAA6253ED7}" type="slidenum">
              <a:rPr lang="en-US" smtClean="0"/>
              <a:pPr/>
              <a:t>15</a:t>
            </a:fld>
            <a:endParaRPr lang="en-US"/>
          </a:p>
        </p:txBody>
      </p:sp>
    </p:spTree>
    <p:extLst>
      <p:ext uri="{BB962C8B-B14F-4D97-AF65-F5344CB8AC3E}">
        <p14:creationId xmlns:p14="http://schemas.microsoft.com/office/powerpoint/2010/main" val="264629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157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875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763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2717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9687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1205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2542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185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896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7807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688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4622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987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1781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06517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346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6/27/2023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575135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BAE18F"/>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0B50567-959D-DE27-2E6C-687BDE18872E}"/>
              </a:ext>
            </a:extLst>
          </p:cNvPr>
          <p:cNvPicPr>
            <a:picLocks noGrp="1" noChangeAspect="1"/>
          </p:cNvPicPr>
          <p:nvPr>
            <p:ph sz="quarter" idx="1"/>
          </p:nvPr>
        </p:nvPicPr>
        <p:blipFill>
          <a:blip r:embed="rId2"/>
          <a:stretch>
            <a:fillRect/>
          </a:stretch>
        </p:blipFill>
        <p:spPr>
          <a:xfrm>
            <a:off x="0" y="0"/>
            <a:ext cx="12191999" cy="6858000"/>
          </a:xfrm>
        </p:spPr>
      </p:pic>
    </p:spTree>
    <p:extLst>
      <p:ext uri="{BB962C8B-B14F-4D97-AF65-F5344CB8AC3E}">
        <p14:creationId xmlns:p14="http://schemas.microsoft.com/office/powerpoint/2010/main" val="2488065418"/>
      </p:ext>
    </p:extLst>
  </p:cSld>
  <p:clrMapOvr>
    <a:masterClrMapping/>
  </p:clrMapOvr>
  <mc:AlternateContent xmlns:mc="http://schemas.openxmlformats.org/markup-compatibility/2006" xmlns:p14="http://schemas.microsoft.com/office/powerpoint/2010/main">
    <mc:Choice Requires="p14">
      <p:transition p14:dur="10" advClick="0" advTm="3000">
        <p:push dir="u"/>
      </p:transition>
    </mc:Choice>
    <mc:Fallback xmlns="">
      <p:transition advClick="0" advTm="3000">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7445" y="472965"/>
            <a:ext cx="8596668" cy="1320800"/>
          </a:xfrm>
        </p:spPr>
        <p:txBody>
          <a:bodyPr>
            <a:normAutofit/>
          </a:bodyPr>
          <a:lstStyle/>
          <a:p>
            <a:pPr algn="ctr" rtl="1"/>
            <a:r>
              <a:rPr lang="fa-IR" sz="5400" b="1" dirty="0">
                <a:solidFill>
                  <a:srgbClr val="0070C0"/>
                </a:solidFill>
                <a:cs typeface="B Titr" pitchFamily="2" charset="-78"/>
              </a:rPr>
              <a:t>تعریف ورزش </a:t>
            </a:r>
            <a:endParaRPr lang="en-US" sz="5400" b="1" dirty="0">
              <a:solidFill>
                <a:srgbClr val="0070C0"/>
              </a:solidFill>
              <a:cs typeface="B Titr" pitchFamily="2" charset="-78"/>
            </a:endParaRPr>
          </a:p>
        </p:txBody>
      </p:sp>
      <p:sp>
        <p:nvSpPr>
          <p:cNvPr id="3" name="Content Placeholder 2"/>
          <p:cNvSpPr>
            <a:spLocks noGrp="1"/>
          </p:cNvSpPr>
          <p:nvPr>
            <p:ph idx="1"/>
          </p:nvPr>
        </p:nvSpPr>
        <p:spPr>
          <a:xfrm>
            <a:off x="567560" y="2463625"/>
            <a:ext cx="10920248" cy="4206240"/>
          </a:xfrm>
        </p:spPr>
        <p:txBody>
          <a:bodyPr>
            <a:normAutofit/>
          </a:bodyPr>
          <a:lstStyle/>
          <a:p>
            <a:pPr algn="ctr" rtl="1">
              <a:lnSpc>
                <a:spcPct val="150000"/>
              </a:lnSpc>
              <a:buNone/>
            </a:pPr>
            <a:r>
              <a:rPr lang="fa-IR" sz="3200" dirty="0">
                <a:solidFill>
                  <a:srgbClr val="FF0000"/>
                </a:solidFill>
                <a:cs typeface="B Titr" panose="00000700000000000000" pitchFamily="2" charset="-78"/>
              </a:rPr>
              <a:t>نوعي فعاليت بدني سازماندهي شده است كه  با هدف بازي و سرگرمي، کسب توانايي بيشتر، سلامت و يا تناسب بدني، به شکل حركات منظم ، مكرر و برنامه ريزي شده انجام مي شود</a:t>
            </a:r>
            <a:endParaRPr lang="en-US" sz="3200" dirty="0">
              <a:solidFill>
                <a:srgbClr val="FF0000"/>
              </a:solidFill>
              <a:cs typeface="B Titr" panose="00000700000000000000" pitchFamily="2" charset="-78"/>
            </a:endParaRPr>
          </a:p>
        </p:txBody>
      </p:sp>
    </p:spTree>
    <p:extLst>
      <p:ext uri="{BB962C8B-B14F-4D97-AF65-F5344CB8AC3E}">
        <p14:creationId xmlns:p14="http://schemas.microsoft.com/office/powerpoint/2010/main" val="286419921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399393"/>
            <a:ext cx="8596668" cy="1320800"/>
          </a:xfrm>
        </p:spPr>
        <p:txBody>
          <a:bodyPr/>
          <a:lstStyle/>
          <a:p>
            <a:pPr algn="ctr" rtl="1"/>
            <a:r>
              <a:rPr lang="fa-IR" b="1" dirty="0">
                <a:cs typeface="B Zar" pitchFamily="2" charset="-78"/>
              </a:rPr>
              <a:t>نمونه هایی از فعالیت بدنی در افراد مختلف</a:t>
            </a:r>
            <a:endParaRPr lang="en-US" b="1" dirty="0">
              <a:cs typeface="B Zar" pitchFamily="2" charset="-78"/>
            </a:endParaRPr>
          </a:p>
        </p:txBody>
      </p:sp>
      <p:sp>
        <p:nvSpPr>
          <p:cNvPr id="3" name="Content Placeholder 2"/>
          <p:cNvSpPr>
            <a:spLocks noGrp="1"/>
          </p:cNvSpPr>
          <p:nvPr>
            <p:ph idx="1"/>
          </p:nvPr>
        </p:nvSpPr>
        <p:spPr>
          <a:xfrm>
            <a:off x="-20090" y="1720193"/>
            <a:ext cx="11874965" cy="4206240"/>
          </a:xfrm>
          <a:solidFill>
            <a:srgbClr val="FFFF99"/>
          </a:solidFill>
        </p:spPr>
        <p:txBody>
          <a:bodyPr>
            <a:normAutofit/>
          </a:bodyPr>
          <a:lstStyle/>
          <a:p>
            <a:pPr algn="r" rtl="1">
              <a:buClr>
                <a:srgbClr val="FF0000"/>
              </a:buClr>
              <a:buSzPct val="84000"/>
              <a:buFont typeface="Wingdings" panose="05000000000000000000" pitchFamily="2" charset="2"/>
              <a:buChar char="v"/>
            </a:pPr>
            <a:r>
              <a:rPr lang="fa-IR" sz="2000" b="1" dirty="0">
                <a:cs typeface="B Mitra" pitchFamily="2" charset="-78"/>
              </a:rPr>
              <a:t>پیاده رفتن به مدرسه و محل کار  ( شامل رفت و برگشت ) </a:t>
            </a:r>
          </a:p>
          <a:p>
            <a:pPr algn="r" rtl="1">
              <a:buClr>
                <a:srgbClr val="FF0000"/>
              </a:buClr>
              <a:buFont typeface="Wingdings" panose="05000000000000000000" pitchFamily="2" charset="2"/>
              <a:buChar char="v"/>
            </a:pPr>
            <a:r>
              <a:rPr lang="fa-IR" sz="2000" b="1" dirty="0">
                <a:cs typeface="B Mitra" pitchFamily="2" charset="-78"/>
              </a:rPr>
              <a:t>دوچرخه سواری و یا رفتن به مدرسه  یا محل کار  با دوچرخه </a:t>
            </a:r>
          </a:p>
          <a:p>
            <a:pPr algn="r" rtl="1">
              <a:buClr>
                <a:srgbClr val="FF0000"/>
              </a:buClr>
              <a:buFont typeface="Wingdings" panose="05000000000000000000" pitchFamily="2" charset="2"/>
              <a:buChar char="v"/>
            </a:pPr>
            <a:r>
              <a:rPr lang="fa-IR" sz="2000" b="1" dirty="0">
                <a:cs typeface="B Mitra" pitchFamily="2" charset="-78"/>
              </a:rPr>
              <a:t> انواع بازی های دویدنی یه همراه با تحرک در زنگ تفریح مدرسه و فعالیت های دویدنی آهسته در بزرگسالان </a:t>
            </a:r>
          </a:p>
          <a:p>
            <a:pPr algn="r" rtl="1">
              <a:buClr>
                <a:srgbClr val="FF0000"/>
              </a:buClr>
              <a:buFont typeface="Wingdings" panose="05000000000000000000" pitchFamily="2" charset="2"/>
              <a:buChar char="v"/>
            </a:pPr>
            <a:r>
              <a:rPr lang="fa-IR" sz="2000" b="1" dirty="0">
                <a:cs typeface="B Mitra" pitchFamily="2" charset="-78"/>
              </a:rPr>
              <a:t>بازیهایی که ضمن  بکارگیری و انقباض عضلات از جابجایی کمتر بهره مند است ( جهت اجتناب از تصادف و برخورد دانش آموزان به یکدیگر در محیط مدرسه و یا فضای کم ) مانند کش بازی برای دختران ، لی لی ، طناب بازی یا پله </a:t>
            </a:r>
            <a:endParaRPr lang="en-US" sz="2000" b="1" dirty="0">
              <a:cs typeface="B Mitra" pitchFamily="2" charset="-78"/>
            </a:endParaRPr>
          </a:p>
          <a:p>
            <a:pPr algn="r" rtl="1">
              <a:buClr>
                <a:srgbClr val="FF0000"/>
              </a:buClr>
              <a:buFont typeface="Wingdings" panose="05000000000000000000" pitchFamily="2" charset="2"/>
              <a:buChar char="v"/>
            </a:pPr>
            <a:r>
              <a:rPr lang="fa-IR" sz="2000" b="1" dirty="0">
                <a:cs typeface="B Mitra" pitchFamily="2" charset="-78"/>
              </a:rPr>
              <a:t>خرید مایحتاج منزل با دوچرخه یا با پای پیاده </a:t>
            </a:r>
          </a:p>
          <a:p>
            <a:pPr algn="r" rtl="1">
              <a:buClr>
                <a:srgbClr val="FF0000"/>
              </a:buClr>
              <a:buFont typeface="Wingdings" panose="05000000000000000000" pitchFamily="2" charset="2"/>
              <a:buChar char="v"/>
            </a:pPr>
            <a:r>
              <a:rPr lang="fa-IR" sz="2000" b="1" dirty="0">
                <a:cs typeface="B Mitra" pitchFamily="2" charset="-78"/>
              </a:rPr>
              <a:t>بازیهای با توپ مانند فوتبال ، بسکتبال یا والیبال </a:t>
            </a:r>
          </a:p>
          <a:p>
            <a:pPr algn="r" rtl="1">
              <a:buClr>
                <a:srgbClr val="FF0000"/>
              </a:buClr>
              <a:buFont typeface="Wingdings" panose="05000000000000000000" pitchFamily="2" charset="2"/>
              <a:buChar char="v"/>
            </a:pPr>
            <a:r>
              <a:rPr lang="fa-IR" sz="2000" b="1" dirty="0">
                <a:cs typeface="B Mitra" pitchFamily="2" charset="-78"/>
              </a:rPr>
              <a:t>بازیهای با  راکت  مانند بدمینتون ، تنیس و یا تنیس روی میز </a:t>
            </a:r>
          </a:p>
          <a:p>
            <a:pPr algn="r" rtl="1">
              <a:buClr>
                <a:srgbClr val="FF0000"/>
              </a:buClr>
              <a:buFont typeface="Wingdings" panose="05000000000000000000" pitchFamily="2" charset="2"/>
              <a:buChar char="v"/>
            </a:pPr>
            <a:r>
              <a:rPr lang="fa-IR" sz="2000" b="1" dirty="0">
                <a:cs typeface="B Mitra" pitchFamily="2" charset="-78"/>
              </a:rPr>
              <a:t>ثبت نام در کلاس ورزشی و رفتن به سالن ورزشی جهت استفاده از وسایل پرورش اندام یا ورزشهای رزمی مانند  کاراته ، جود و ، </a:t>
            </a:r>
            <a:r>
              <a:rPr lang="fa-IR" sz="2000" b="1" dirty="0">
                <a:cs typeface="B Compset" pitchFamily="2" charset="-78"/>
              </a:rPr>
              <a:t>تکواندو  و غیره </a:t>
            </a:r>
            <a:endParaRPr lang="en-US" sz="2000" b="1" dirty="0">
              <a:cs typeface="B Compset" pitchFamily="2" charset="-78"/>
            </a:endParaRPr>
          </a:p>
        </p:txBody>
      </p:sp>
    </p:spTree>
    <p:extLst>
      <p:ext uri="{BB962C8B-B14F-4D97-AF65-F5344CB8AC3E}">
        <p14:creationId xmlns:p14="http://schemas.microsoft.com/office/powerpoint/2010/main" val="1396134227"/>
      </p:ext>
    </p:extLst>
  </p:cSld>
  <p:clrMapOvr>
    <a:masterClrMapping/>
  </p:clrMapOvr>
  <p:transition spd="slow">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284250" y="280354"/>
            <a:ext cx="11109278" cy="1508760"/>
          </a:xfrm>
        </p:spPr>
        <p:txBody>
          <a:bodyPr>
            <a:normAutofit/>
          </a:bodyPr>
          <a:lstStyle/>
          <a:p>
            <a:pPr algn="ctr" rtl="1"/>
            <a:r>
              <a:rPr lang="fa-IR" sz="3600" b="1" dirty="0">
                <a:solidFill>
                  <a:srgbClr val="00B050"/>
                </a:solidFill>
                <a:cs typeface="B Titr" panose="00000700000000000000" pitchFamily="2" charset="-78"/>
              </a:rPr>
              <a:t>چه مقدار و چه نوع فعالیت بدنی برای گروه های سنی  لازم و ضروری است ؟</a:t>
            </a:r>
            <a:endParaRPr lang="en-US" sz="3600" b="1" dirty="0">
              <a:solidFill>
                <a:srgbClr val="00B050"/>
              </a:solidFill>
              <a:cs typeface="B Titr" panose="00000700000000000000" pitchFamily="2" charset="-78"/>
            </a:endParaRPr>
          </a:p>
        </p:txBody>
      </p:sp>
      <p:sp>
        <p:nvSpPr>
          <p:cNvPr id="3" name="Content Placeholder 2"/>
          <p:cNvSpPr>
            <a:spLocks noGrp="1"/>
          </p:cNvSpPr>
          <p:nvPr>
            <p:ph idx="1"/>
          </p:nvPr>
        </p:nvSpPr>
        <p:spPr>
          <a:xfrm>
            <a:off x="407080" y="1789114"/>
            <a:ext cx="10986448" cy="4206240"/>
          </a:xfrm>
          <a:solidFill>
            <a:srgbClr val="FFCCFF"/>
          </a:solidFill>
        </p:spPr>
        <p:txBody>
          <a:bodyPr>
            <a:normAutofit lnSpcReduction="10000"/>
          </a:bodyPr>
          <a:lstStyle/>
          <a:p>
            <a:pPr marL="0" indent="0" algn="r" rtl="1">
              <a:buNone/>
            </a:pPr>
            <a:r>
              <a:rPr lang="fa-IR" sz="2400" b="1" dirty="0">
                <a:cs typeface="B Mitra" pitchFamily="2" charset="-78"/>
              </a:rPr>
              <a:t>کودکان و نوجوانان می بایست روزانه حداقل 60 دقیقه و یا بیشتر از آن فعالیت بدنی داشته باشند</a:t>
            </a:r>
            <a:r>
              <a:rPr lang="fa-IR" sz="2600" b="1" dirty="0">
                <a:cs typeface="B Mitra" pitchFamily="2" charset="-78"/>
              </a:rPr>
              <a:t> .</a:t>
            </a:r>
          </a:p>
          <a:p>
            <a:pPr marL="0" indent="0" algn="r" rtl="1">
              <a:buNone/>
            </a:pPr>
            <a:r>
              <a:rPr lang="fa-IR" sz="2600" b="1" dirty="0">
                <a:cs typeface="B Mitra" pitchFamily="2" charset="-78"/>
              </a:rPr>
              <a:t>افراد بزرگسال  </a:t>
            </a:r>
            <a:r>
              <a:rPr lang="fa-IR" sz="2400" b="1" dirty="0">
                <a:cs typeface="B Mitra" pitchFamily="2" charset="-78"/>
              </a:rPr>
              <a:t>150دقیقه در هفته فعالیت بدنی  متوسط یا  حداقل به مدت 75 دقیقه در هفته فعالیت بدنی شدید  یا ترکیبی از دو حالت </a:t>
            </a:r>
          </a:p>
          <a:p>
            <a:pPr marL="514350" indent="-514350" algn="r" rtl="1">
              <a:buClr>
                <a:srgbClr val="FFC000"/>
              </a:buClr>
              <a:buFont typeface="+mj-lt"/>
              <a:buAutoNum type="arabicPeriod"/>
            </a:pPr>
            <a:r>
              <a:rPr lang="fa-IR" sz="2600" b="1" dirty="0">
                <a:cs typeface="B Mitra" pitchFamily="2" charset="-78"/>
              </a:rPr>
              <a:t>فعالیت های هوازی  </a:t>
            </a:r>
            <a:endParaRPr lang="en-US" sz="2600" b="1" dirty="0">
              <a:cs typeface="B Mitra" pitchFamily="2" charset="-78"/>
            </a:endParaRPr>
          </a:p>
          <a:p>
            <a:pPr marL="514350" indent="-514350" algn="r" rtl="1">
              <a:buClr>
                <a:srgbClr val="FFC000"/>
              </a:buClr>
              <a:buFont typeface="+mj-lt"/>
              <a:buAutoNum type="arabicPeriod"/>
            </a:pPr>
            <a:r>
              <a:rPr lang="fa-IR" sz="2600" b="1" dirty="0">
                <a:cs typeface="B Mitra" pitchFamily="2" charset="-78"/>
              </a:rPr>
              <a:t>فعالیتهای منجر به تقویت و افزایش قدرت عضلانی  </a:t>
            </a:r>
            <a:endParaRPr lang="en-US" sz="2600" b="1" dirty="0">
              <a:cs typeface="B Mitra" pitchFamily="2" charset="-78"/>
            </a:endParaRPr>
          </a:p>
          <a:p>
            <a:pPr marL="514350" indent="-514350" algn="r" rtl="1">
              <a:buClr>
                <a:srgbClr val="FFC000"/>
              </a:buClr>
              <a:buFont typeface="+mj-lt"/>
              <a:buAutoNum type="arabicPeriod"/>
            </a:pPr>
            <a:r>
              <a:rPr lang="fa-IR" sz="2600" b="1" dirty="0">
                <a:cs typeface="B Mitra" pitchFamily="2" charset="-78"/>
              </a:rPr>
              <a:t>فعالیتهای منجر به تقویت استخوانی </a:t>
            </a:r>
            <a:endParaRPr lang="en-US" sz="2600" b="1" dirty="0">
              <a:cs typeface="B Mitra" pitchFamily="2" charset="-78"/>
            </a:endParaRPr>
          </a:p>
          <a:p>
            <a:pPr marL="514350" indent="-514350" algn="r" rtl="1">
              <a:buFont typeface="+mj-lt"/>
              <a:buAutoNum type="arabicPeriod"/>
            </a:pPr>
            <a:endParaRPr lang="en-US" sz="2600" b="1" dirty="0">
              <a:solidFill>
                <a:srgbClr val="FF0000"/>
              </a:solidFill>
            </a:endParaRPr>
          </a:p>
          <a:p>
            <a:pPr marL="1243200" lvl="6" indent="0" algn="r" rtl="1">
              <a:buNone/>
            </a:pPr>
            <a:r>
              <a:rPr lang="fa-IR" sz="2800" b="1" dirty="0">
                <a:solidFill>
                  <a:schemeClr val="tx1"/>
                </a:solidFill>
                <a:cs typeface="B Titr" panose="00000700000000000000" pitchFamily="2" charset="-78"/>
              </a:rPr>
              <a:t>فعالیتها باید متناسب با سن ، متنوع و لذت بخش باشد</a:t>
            </a:r>
          </a:p>
          <a:p>
            <a:pPr marL="0" indent="0" algn="r" rtl="1">
              <a:buNone/>
            </a:pPr>
            <a:r>
              <a:rPr lang="fa-IR" sz="2400" b="1" dirty="0"/>
              <a:t> </a:t>
            </a:r>
            <a:endParaRPr lang="en-US" sz="2400" b="1" dirty="0"/>
          </a:p>
        </p:txBody>
      </p:sp>
    </p:spTree>
    <p:extLst>
      <p:ext uri="{BB962C8B-B14F-4D97-AF65-F5344CB8AC3E}">
        <p14:creationId xmlns:p14="http://schemas.microsoft.com/office/powerpoint/2010/main" val="2376066687"/>
      </p:ext>
    </p:extLst>
  </p:cSld>
  <p:clrMapOvr>
    <a:masterClrMapping/>
  </p:clrMapOvr>
  <p:transition spd="slow">
    <p:pull dir="d"/>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5000"/>
                <a:lumOff val="95000"/>
              </a:schemeClr>
            </a:gs>
            <a:gs pos="74000">
              <a:srgbClr val="FFCCFF"/>
            </a:gs>
            <a:gs pos="83000">
              <a:schemeClr val="accent2">
                <a:lumMod val="45000"/>
                <a:lumOff val="55000"/>
              </a:schemeClr>
            </a:gs>
            <a:gs pos="100000">
              <a:srgbClr val="FFFFDD"/>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03397" y="535133"/>
            <a:ext cx="10169342" cy="1320800"/>
          </a:xfrm>
        </p:spPr>
        <p:txBody>
          <a:bodyPr anchor="ctr">
            <a:normAutofit/>
          </a:bodyPr>
          <a:lstStyle/>
          <a:p>
            <a:pPr algn="ctr" rtl="1"/>
            <a:r>
              <a:rPr lang="fa-IR" sz="3200" b="1" dirty="0">
                <a:cs typeface="B Titr" panose="00000700000000000000" pitchFamily="2" charset="-78"/>
              </a:rPr>
              <a:t>چه مقدار و چه نوع فعالیت بدنی برای نوجوانان لازم و ضروری است ؟</a:t>
            </a:r>
            <a:endParaRPr lang="en-US" sz="3200" dirty="0">
              <a:cs typeface="B Titr" panose="00000700000000000000" pitchFamily="2" charset="-78"/>
            </a:endParaRPr>
          </a:p>
        </p:txBody>
      </p:sp>
      <p:sp>
        <p:nvSpPr>
          <p:cNvPr id="3" name="Content Placeholder 2"/>
          <p:cNvSpPr>
            <a:spLocks noGrp="1"/>
          </p:cNvSpPr>
          <p:nvPr>
            <p:ph idx="1"/>
          </p:nvPr>
        </p:nvSpPr>
        <p:spPr>
          <a:xfrm>
            <a:off x="298839" y="2116627"/>
            <a:ext cx="11178458" cy="4206240"/>
          </a:xfrm>
          <a:solidFill>
            <a:schemeClr val="bg1"/>
          </a:solidFill>
        </p:spPr>
        <p:txBody>
          <a:bodyPr>
            <a:normAutofit fontScale="92500"/>
          </a:bodyPr>
          <a:lstStyle/>
          <a:p>
            <a:pPr lvl="0" algn="r" rtl="1">
              <a:buClr>
                <a:srgbClr val="FFFFFF"/>
              </a:buClr>
              <a:buNone/>
            </a:pPr>
            <a:r>
              <a:rPr lang="fa-IR" sz="2800" b="1" dirty="0">
                <a:solidFill>
                  <a:srgbClr val="FFFFFF"/>
                </a:solidFill>
                <a:cs typeface="B Compset" pitchFamily="2" charset="-78"/>
              </a:rPr>
              <a:t>-</a:t>
            </a:r>
            <a:r>
              <a:rPr lang="fa-IR" sz="2800" b="1" dirty="0">
                <a:solidFill>
                  <a:schemeClr val="tx1"/>
                </a:solidFill>
                <a:cs typeface="B Compset" pitchFamily="2" charset="-78"/>
              </a:rPr>
              <a:t>کودکان و نوجوانان می بایست روزانه حداقل 60 دقیقه و یا بیشتر از آن فعالیت بدنی داشته باشند .</a:t>
            </a:r>
          </a:p>
          <a:p>
            <a:pPr lvl="0" algn="r" rtl="1">
              <a:buClr>
                <a:srgbClr val="FFFFFF"/>
              </a:buClr>
              <a:buNone/>
            </a:pPr>
            <a:r>
              <a:rPr lang="fa-IR" sz="2800" b="1" dirty="0">
                <a:solidFill>
                  <a:schemeClr val="tx1"/>
                </a:solidFill>
                <a:cs typeface="B Compset" pitchFamily="2" charset="-78"/>
              </a:rPr>
              <a:t>- فعالیت های هوازی : مقدار زیادی از این 60 دقیقه و یا بیشتر را فعالیتهای هوازی با شدت متوسط و شدید تشکیل می دهد . </a:t>
            </a:r>
            <a:r>
              <a:rPr lang="fa-IR" sz="2800" b="1" dirty="0" err="1">
                <a:solidFill>
                  <a:schemeClr val="tx1"/>
                </a:solidFill>
                <a:cs typeface="B Compset" pitchFamily="2" charset="-78"/>
              </a:rPr>
              <a:t>حتماباید</a:t>
            </a:r>
            <a:r>
              <a:rPr lang="fa-IR" sz="2800" b="1" dirty="0">
                <a:solidFill>
                  <a:schemeClr val="tx1"/>
                </a:solidFill>
                <a:cs typeface="B Compset" pitchFamily="2" charset="-78"/>
              </a:rPr>
              <a:t> در 3 روز از ایام هفته  فعالیت بدنی شدید در قسمتی از این 60 دقیقه گنجانده شود. </a:t>
            </a:r>
          </a:p>
          <a:p>
            <a:pPr marL="0" lvl="0" indent="0" algn="r" rtl="1">
              <a:buClr>
                <a:srgbClr val="FFFFFF"/>
              </a:buClr>
              <a:buNone/>
            </a:pPr>
            <a:r>
              <a:rPr lang="fa-IR" sz="2800" b="1" dirty="0">
                <a:solidFill>
                  <a:schemeClr val="tx1"/>
                </a:solidFill>
                <a:cs typeface="B Compset" pitchFamily="2" charset="-78"/>
              </a:rPr>
              <a:t>  - فعالیتهای منجر به تقویت و افزایش قدرت عضلانی : حتما  در هفته 3 روز نیز باید به فعالیتهای بدنی که منجر به تقویت عضلانی می شود  ( جزئی از 60 دقیقه یا بیشتر فعالیت بدنی ) اختصاص یابد.</a:t>
            </a:r>
          </a:p>
          <a:p>
            <a:pPr marL="0" lvl="0" indent="0" algn="r" rtl="1">
              <a:buClr>
                <a:srgbClr val="FFFFFF"/>
              </a:buClr>
              <a:buNone/>
            </a:pPr>
            <a:r>
              <a:rPr lang="fa-IR" sz="2800" b="1" dirty="0">
                <a:solidFill>
                  <a:schemeClr val="tx1"/>
                </a:solidFill>
                <a:cs typeface="B Compset" pitchFamily="2" charset="-78"/>
              </a:rPr>
              <a:t>- فعالیتهای منجر به تقویت استخوانی : </a:t>
            </a:r>
            <a:r>
              <a:rPr lang="en-US" sz="2800" b="1" dirty="0">
                <a:solidFill>
                  <a:schemeClr val="tx1"/>
                </a:solidFill>
                <a:cs typeface="B Compset" pitchFamily="2" charset="-78"/>
              </a:rPr>
              <a:t>   </a:t>
            </a:r>
            <a:r>
              <a:rPr lang="fa-IR" sz="2800" b="1" dirty="0">
                <a:solidFill>
                  <a:schemeClr val="tx1"/>
                </a:solidFill>
                <a:cs typeface="B Compset" pitchFamily="2" charset="-78"/>
              </a:rPr>
              <a:t>حتما  در هفته 3 روز هم باید به فعالیتهای بدنی که منجر به تقویت استخوانها مانند پریدن ، </a:t>
            </a:r>
            <a:r>
              <a:rPr lang="fa-IR" sz="2800" b="1" dirty="0" err="1">
                <a:solidFill>
                  <a:schemeClr val="tx1"/>
                </a:solidFill>
                <a:cs typeface="B Compset" pitchFamily="2" charset="-78"/>
              </a:rPr>
              <a:t>جهیدن</a:t>
            </a:r>
            <a:r>
              <a:rPr lang="fa-IR" sz="2800" b="1" dirty="0">
                <a:solidFill>
                  <a:schemeClr val="tx1"/>
                </a:solidFill>
                <a:cs typeface="B Compset" pitchFamily="2" charset="-78"/>
              </a:rPr>
              <a:t> ، طناب زدن و ... می شود  ( جزئی از 60 دقیقه یا بیشتر فعالیت بدنی ) گنجانده شود .</a:t>
            </a:r>
          </a:p>
          <a:p>
            <a:endParaRPr lang="en-US" dirty="0">
              <a:solidFill>
                <a:schemeClr val="tx1"/>
              </a:solidFill>
              <a:cs typeface="B Compset" pitchFamily="2" charset="-78"/>
            </a:endParaRPr>
          </a:p>
        </p:txBody>
      </p:sp>
    </p:spTree>
    <p:extLst>
      <p:ext uri="{BB962C8B-B14F-4D97-AF65-F5344CB8AC3E}">
        <p14:creationId xmlns:p14="http://schemas.microsoft.com/office/powerpoint/2010/main" val="697742957"/>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81C9-DC0F-427B-F820-022FCC9A141E}"/>
              </a:ext>
            </a:extLst>
          </p:cNvPr>
          <p:cNvSpPr>
            <a:spLocks noGrp="1"/>
          </p:cNvSpPr>
          <p:nvPr>
            <p:ph type="title"/>
          </p:nvPr>
        </p:nvSpPr>
        <p:spPr>
          <a:xfrm>
            <a:off x="1310874" y="346842"/>
            <a:ext cx="9570252" cy="1320800"/>
          </a:xfrm>
        </p:spPr>
        <p:txBody>
          <a:bodyPr/>
          <a:lstStyle/>
          <a:p>
            <a:pPr algn="ctr" rtl="1"/>
            <a:r>
              <a:rPr lang="fa-IR" sz="3600" b="0" i="0" u="none" strike="noStrike" baseline="0" dirty="0">
                <a:solidFill>
                  <a:srgbClr val="FF0000"/>
                </a:solidFill>
                <a:latin typeface="BZar"/>
                <a:cs typeface="B Titr" panose="00000700000000000000" pitchFamily="2" charset="-78"/>
              </a:rPr>
              <a:t>فعالیت بدنی در بزرگسالان 18 تا 64 ساله</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04C978E3-CA8B-F1CB-E9ED-31318402661F}"/>
              </a:ext>
            </a:extLst>
          </p:cNvPr>
          <p:cNvSpPr>
            <a:spLocks noGrp="1"/>
          </p:cNvSpPr>
          <p:nvPr>
            <p:ph idx="1"/>
          </p:nvPr>
        </p:nvSpPr>
        <p:spPr>
          <a:xfrm>
            <a:off x="372534" y="1846318"/>
            <a:ext cx="11073232" cy="3880773"/>
          </a:xfrm>
          <a:solidFill>
            <a:srgbClr val="FFFFDD"/>
          </a:solidFill>
        </p:spPr>
        <p:txBody>
          <a:bodyPr>
            <a:normAutofit/>
          </a:bodyPr>
          <a:lstStyle/>
          <a:p>
            <a:pPr algn="r" rtl="1">
              <a:lnSpc>
                <a:spcPct val="200000"/>
              </a:lnSpc>
              <a:buClr>
                <a:srgbClr val="008000"/>
              </a:buClr>
            </a:pPr>
            <a:r>
              <a:rPr lang="fa-IR" sz="1800" b="0" i="0" u="none" strike="noStrike" baseline="0" dirty="0">
                <a:solidFill>
                  <a:srgbClr val="002060"/>
                </a:solidFill>
                <a:latin typeface="BZar"/>
                <a:cs typeface="B Titr" panose="00000700000000000000" pitchFamily="2" charset="-78"/>
              </a:rPr>
              <a:t>فعالیت بدنی مناسب شامل فعالیتهای </a:t>
            </a:r>
            <a:r>
              <a:rPr lang="fa-IR" sz="1800" b="1" i="0" u="none" strike="noStrike" baseline="0" dirty="0">
                <a:solidFill>
                  <a:srgbClr val="002060"/>
                </a:solidFill>
                <a:latin typeface="BZarBold"/>
                <a:cs typeface="B Titr" panose="00000700000000000000" pitchFamily="2" charset="-78"/>
              </a:rPr>
              <a:t>هوازی و تقویت عضلانی </a:t>
            </a:r>
            <a:r>
              <a:rPr lang="fa-IR" sz="1800" b="0" i="0" u="none" strike="noStrike" baseline="0" dirty="0">
                <a:solidFill>
                  <a:srgbClr val="002060"/>
                </a:solidFill>
                <a:latin typeface="BZar"/>
                <a:cs typeface="B Titr" panose="00000700000000000000" pitchFamily="2" charset="-78"/>
              </a:rPr>
              <a:t>است.</a:t>
            </a:r>
          </a:p>
          <a:p>
            <a:pPr algn="r" rtl="1">
              <a:lnSpc>
                <a:spcPct val="200000"/>
              </a:lnSpc>
              <a:buClr>
                <a:srgbClr val="008000"/>
              </a:buClr>
            </a:pPr>
            <a:r>
              <a:rPr lang="fa-IR" sz="1800" b="0" i="0" u="none" strike="noStrike" baseline="0" dirty="0">
                <a:solidFill>
                  <a:srgbClr val="002060"/>
                </a:solidFill>
                <a:latin typeface="BZar"/>
                <a:cs typeface="B Titr" panose="00000700000000000000" pitchFamily="2" charset="-78"/>
              </a:rPr>
              <a:t>برای ایجاد اثرات مثبت بر روی دستگاه گردش خون و تنفس، فعالیت بدنی با شدت متوسط</a:t>
            </a:r>
          </a:p>
          <a:p>
            <a:pPr algn="r" rtl="1">
              <a:lnSpc>
                <a:spcPct val="200000"/>
              </a:lnSpc>
              <a:buClr>
                <a:srgbClr val="008000"/>
              </a:buClr>
            </a:pPr>
            <a:r>
              <a:rPr lang="fa-IR" sz="1800" b="0" i="0" u="none" strike="noStrike" baseline="0" dirty="0">
                <a:solidFill>
                  <a:srgbClr val="002060"/>
                </a:solidFill>
                <a:latin typeface="BZar"/>
                <a:cs typeface="B Titr" panose="00000700000000000000" pitchFamily="2" charset="-78"/>
              </a:rPr>
              <a:t>150 دقیقه در هفته یا فعالیت بدنی شدید حداقل به مدت 75 دقیقه در هفته یا ترکیبی از هر دو لازم است.</a:t>
            </a:r>
          </a:p>
          <a:p>
            <a:pPr algn="r" rtl="1">
              <a:lnSpc>
                <a:spcPct val="200000"/>
              </a:lnSpc>
              <a:buClr>
                <a:srgbClr val="008000"/>
              </a:buClr>
            </a:pPr>
            <a:r>
              <a:rPr lang="fa-IR" sz="1800" b="0" i="0" u="none" strike="noStrike" baseline="0" dirty="0">
                <a:solidFill>
                  <a:srgbClr val="002060"/>
                </a:solidFill>
                <a:latin typeface="BZar"/>
                <a:cs typeface="B Titr" panose="00000700000000000000" pitchFamily="2" charset="-78"/>
              </a:rPr>
              <a:t>در این فعالیتها، شرط تداوم فعالیت برای حداقل 10 دقیقه باید رعایت شود تا عنوان فعالیت فیزیکی</a:t>
            </a:r>
          </a:p>
          <a:p>
            <a:pPr algn="r" rtl="1">
              <a:lnSpc>
                <a:spcPct val="200000"/>
              </a:lnSpc>
              <a:buClr>
                <a:srgbClr val="008000"/>
              </a:buClr>
            </a:pPr>
            <a:r>
              <a:rPr lang="fa-IR" sz="1800" b="0" i="0" u="none" strike="noStrike" baseline="0" dirty="0">
                <a:solidFill>
                  <a:srgbClr val="002060"/>
                </a:solidFill>
                <a:latin typeface="BZar"/>
                <a:cs typeface="B Titr" panose="00000700000000000000" pitchFamily="2" charset="-78"/>
              </a:rPr>
              <a:t>هوازی به خود بگیرد</a:t>
            </a:r>
            <a:endParaRPr lang="en-US" dirty="0">
              <a:solidFill>
                <a:srgbClr val="002060"/>
              </a:solidFill>
              <a:cs typeface="B Titr" panose="00000700000000000000" pitchFamily="2" charset="-78"/>
            </a:endParaRPr>
          </a:p>
        </p:txBody>
      </p:sp>
    </p:spTree>
    <p:extLst>
      <p:ext uri="{BB962C8B-B14F-4D97-AF65-F5344CB8AC3E}">
        <p14:creationId xmlns:p14="http://schemas.microsoft.com/office/powerpoint/2010/main" val="322108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121" y="483476"/>
            <a:ext cx="8596668" cy="1320800"/>
          </a:xfrm>
        </p:spPr>
        <p:txBody>
          <a:bodyPr>
            <a:normAutofit/>
          </a:bodyPr>
          <a:lstStyle/>
          <a:p>
            <a:pPr algn="ctr"/>
            <a:r>
              <a:rPr lang="fa-IR" sz="4000" b="1" dirty="0">
                <a:solidFill>
                  <a:srgbClr val="C00000"/>
                </a:solidFill>
                <a:cs typeface="B Titr" panose="00000700000000000000" pitchFamily="2" charset="-78"/>
              </a:rPr>
              <a:t>چکیده اسلاید قبل </a:t>
            </a:r>
            <a:r>
              <a:rPr lang="en-US" sz="4000" b="1" dirty="0">
                <a:solidFill>
                  <a:srgbClr val="C00000"/>
                </a:solidFill>
                <a:cs typeface="B Titr" panose="00000700000000000000" pitchFamily="2" charset="-78"/>
              </a:rPr>
              <a:t> </a:t>
            </a:r>
          </a:p>
        </p:txBody>
      </p:sp>
      <p:sp>
        <p:nvSpPr>
          <p:cNvPr id="3" name="Content Placeholder 2"/>
          <p:cNvSpPr>
            <a:spLocks noGrp="1"/>
          </p:cNvSpPr>
          <p:nvPr>
            <p:ph idx="1"/>
          </p:nvPr>
        </p:nvSpPr>
        <p:spPr>
          <a:xfrm>
            <a:off x="256920" y="2192120"/>
            <a:ext cx="10673839" cy="3880773"/>
          </a:xfrm>
        </p:spPr>
        <p:txBody>
          <a:bodyPr>
            <a:normAutofit/>
          </a:bodyPr>
          <a:lstStyle/>
          <a:p>
            <a:pPr marL="0" indent="0" algn="r" rtl="1">
              <a:lnSpc>
                <a:spcPct val="250000"/>
              </a:lnSpc>
              <a:buNone/>
            </a:pPr>
            <a:r>
              <a:rPr lang="fa-IR" dirty="0"/>
              <a:t> </a:t>
            </a:r>
            <a:r>
              <a:rPr lang="fa-IR" sz="2800" b="1" dirty="0">
                <a:solidFill>
                  <a:srgbClr val="0070C0"/>
                </a:solidFill>
                <a:cs typeface="B Titr" panose="00000700000000000000" pitchFamily="2" charset="-78"/>
              </a:rPr>
              <a:t>حداقل روزانه 60 دقیقه فعالیت بدنی </a:t>
            </a:r>
          </a:p>
          <a:p>
            <a:pPr marL="0" indent="0" algn="r" rtl="1">
              <a:lnSpc>
                <a:spcPct val="250000"/>
              </a:lnSpc>
              <a:buNone/>
            </a:pPr>
            <a:r>
              <a:rPr lang="fa-IR" sz="2800" b="1" dirty="0">
                <a:solidFill>
                  <a:srgbClr val="0070C0"/>
                </a:solidFill>
                <a:cs typeface="B Titr" panose="00000700000000000000" pitchFamily="2" charset="-78"/>
              </a:rPr>
              <a:t>بیشتر این 60 دقیقه را فعالیتهای هوازی تشکیل می دهد </a:t>
            </a:r>
          </a:p>
          <a:p>
            <a:pPr marL="0" indent="0" algn="r" rtl="1">
              <a:lnSpc>
                <a:spcPct val="250000"/>
              </a:lnSpc>
              <a:buNone/>
            </a:pPr>
            <a:r>
              <a:rPr lang="fa-IR" sz="2800" b="1" dirty="0">
                <a:solidFill>
                  <a:srgbClr val="0070C0"/>
                </a:solidFill>
                <a:cs typeface="B Titr" panose="00000700000000000000" pitchFamily="2" charset="-78"/>
              </a:rPr>
              <a:t>فعالیتها متنوع و لذت بخش </a:t>
            </a:r>
            <a:endParaRPr lang="en-US" sz="2800" b="1" dirty="0">
              <a:solidFill>
                <a:srgbClr val="0070C0"/>
              </a:solidFill>
              <a:cs typeface="B Titr" panose="00000700000000000000" pitchFamily="2" charset="-78"/>
            </a:endParaRPr>
          </a:p>
        </p:txBody>
      </p:sp>
    </p:spTree>
    <p:extLst>
      <p:ext uri="{BB962C8B-B14F-4D97-AF65-F5344CB8AC3E}">
        <p14:creationId xmlns:p14="http://schemas.microsoft.com/office/powerpoint/2010/main" val="126441762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037" y="462455"/>
            <a:ext cx="8596668" cy="1320800"/>
          </a:xfrm>
        </p:spPr>
        <p:txBody>
          <a:bodyPr/>
          <a:lstStyle/>
          <a:p>
            <a:pPr algn="ctr"/>
            <a:r>
              <a:rPr lang="fa-IR" b="1" dirty="0">
                <a:solidFill>
                  <a:srgbClr val="FF0000"/>
                </a:solidFill>
              </a:rPr>
              <a:t>تعریف فعالیتهای هوازی </a:t>
            </a:r>
            <a:endParaRPr lang="en-US" b="1" dirty="0">
              <a:solidFill>
                <a:srgbClr val="FF0000"/>
              </a:solidFill>
            </a:endParaRPr>
          </a:p>
        </p:txBody>
      </p:sp>
      <p:sp useBgFill="1">
        <p:nvSpPr>
          <p:cNvPr id="3" name="Content Placeholder 2"/>
          <p:cNvSpPr>
            <a:spLocks noGrp="1"/>
          </p:cNvSpPr>
          <p:nvPr>
            <p:ph idx="1"/>
          </p:nvPr>
        </p:nvSpPr>
        <p:spPr>
          <a:xfrm>
            <a:off x="362842" y="2053722"/>
            <a:ext cx="11466316" cy="4206240"/>
          </a:xfrm>
        </p:spPr>
        <p:txBody>
          <a:bodyPr>
            <a:normAutofit/>
          </a:bodyPr>
          <a:lstStyle/>
          <a:p>
            <a:pPr marL="0" indent="0" algn="just" rtl="1">
              <a:lnSpc>
                <a:spcPct val="200000"/>
              </a:lnSpc>
              <a:buNone/>
            </a:pPr>
            <a:r>
              <a:rPr lang="fa-IR" sz="2400" b="1" dirty="0">
                <a:solidFill>
                  <a:srgbClr val="003300"/>
                </a:solidFill>
                <a:cs typeface="B Titr" panose="00000700000000000000" pitchFamily="2" charset="-78"/>
              </a:rPr>
              <a:t>فعاليت هايي است كه همراه با جنب و جوش و حرکت بدن و اندامها ، موجب فعالیت بیشتر دستگاه قلب و عروق و دستگاه تنفس فرد می شود </a:t>
            </a:r>
            <a:r>
              <a:rPr lang="fa-IR" sz="2400" dirty="0">
                <a:solidFill>
                  <a:srgbClr val="003300"/>
                </a:solidFill>
                <a:cs typeface="B Titr" panose="00000700000000000000" pitchFamily="2" charset="-78"/>
              </a:rPr>
              <a:t>.</a:t>
            </a:r>
          </a:p>
          <a:p>
            <a:pPr marL="0" indent="0" algn="just" rtl="1">
              <a:lnSpc>
                <a:spcPct val="200000"/>
              </a:lnSpc>
              <a:buNone/>
            </a:pPr>
            <a:r>
              <a:rPr lang="fa-IR" sz="2400" dirty="0">
                <a:solidFill>
                  <a:srgbClr val="003300"/>
                </a:solidFill>
                <a:cs typeface="B Titr" panose="00000700000000000000" pitchFamily="2" charset="-78"/>
              </a:rPr>
              <a:t> </a:t>
            </a:r>
            <a:r>
              <a:rPr lang="fa-IR" sz="2400" b="1" dirty="0">
                <a:solidFill>
                  <a:srgbClr val="003300"/>
                </a:solidFill>
                <a:cs typeface="B Titr" panose="00000700000000000000" pitchFamily="2" charset="-78"/>
              </a:rPr>
              <a:t>به عبارتی استرس و فشار بر روی این دو دستگاه می باشد تا بر روی عضلات و ماهیچه ها </a:t>
            </a:r>
            <a:endParaRPr lang="en-US" sz="2400" b="1" dirty="0">
              <a:solidFill>
                <a:srgbClr val="003300"/>
              </a:solidFill>
              <a:cs typeface="B Titr" panose="00000700000000000000" pitchFamily="2" charset="-78"/>
            </a:endParaRPr>
          </a:p>
        </p:txBody>
      </p:sp>
    </p:spTree>
    <p:extLst>
      <p:ext uri="{BB962C8B-B14F-4D97-AF65-F5344CB8AC3E}">
        <p14:creationId xmlns:p14="http://schemas.microsoft.com/office/powerpoint/2010/main" val="1497673057"/>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672" y="388882"/>
            <a:ext cx="9128818" cy="1320800"/>
          </a:xfrm>
        </p:spPr>
        <p:txBody>
          <a:bodyPr>
            <a:normAutofit/>
          </a:bodyPr>
          <a:lstStyle/>
          <a:p>
            <a:pPr algn="ctr" rtl="1"/>
            <a:r>
              <a:rPr lang="fa-IR" sz="3200" b="1" dirty="0">
                <a:solidFill>
                  <a:srgbClr val="C00000"/>
                </a:solidFill>
                <a:cs typeface="B Titr" panose="00000700000000000000" pitchFamily="2" charset="-78"/>
              </a:rPr>
              <a:t>نمونه هایی از فعالیت بدنی هوازی که با توجه به شدت آن           می تواند متوسط یا شدید باشد </a:t>
            </a:r>
            <a:endParaRPr lang="en-US" sz="3200" b="1" dirty="0">
              <a:solidFill>
                <a:srgbClr val="C00000"/>
              </a:solidFill>
              <a:cs typeface="B Titr" panose="00000700000000000000" pitchFamily="2" charset="-78"/>
            </a:endParaRPr>
          </a:p>
        </p:txBody>
      </p:sp>
      <p:sp useBgFill="1">
        <p:nvSpPr>
          <p:cNvPr id="3" name="Content Placeholder 2"/>
          <p:cNvSpPr>
            <a:spLocks noGrp="1"/>
          </p:cNvSpPr>
          <p:nvPr>
            <p:ph idx="1"/>
          </p:nvPr>
        </p:nvSpPr>
        <p:spPr>
          <a:xfrm>
            <a:off x="389837" y="1864533"/>
            <a:ext cx="11406487" cy="4767493"/>
          </a:xfrm>
        </p:spPr>
        <p:txBody>
          <a:bodyPr>
            <a:normAutofit lnSpcReduction="10000"/>
          </a:bodyPr>
          <a:lstStyle/>
          <a:p>
            <a:pPr marL="0" indent="0" algn="ctr">
              <a:buNone/>
            </a:pPr>
            <a:r>
              <a:rPr lang="fa-IR" sz="3200" b="1" dirty="0">
                <a:solidFill>
                  <a:srgbClr val="00B050"/>
                </a:solidFill>
                <a:cs typeface="B Titr" panose="00000700000000000000" pitchFamily="2" charset="-78"/>
              </a:rPr>
              <a:t>فعالیتهای هوازی شامل : </a:t>
            </a:r>
            <a:endParaRPr lang="fa-IR" sz="2800" dirty="0">
              <a:solidFill>
                <a:srgbClr val="002060"/>
              </a:solidFill>
              <a:cs typeface="B Titr" panose="00000700000000000000" pitchFamily="2" charset="-78"/>
            </a:endParaRPr>
          </a:p>
          <a:p>
            <a:pPr marL="0" indent="0" algn="r" rtl="1">
              <a:lnSpc>
                <a:spcPct val="150000"/>
              </a:lnSpc>
              <a:buNone/>
            </a:pPr>
            <a:r>
              <a:rPr lang="fa-IR" sz="2800" dirty="0">
                <a:solidFill>
                  <a:srgbClr val="002060"/>
                </a:solidFill>
                <a:cs typeface="B Titr" panose="00000700000000000000" pitchFamily="2" charset="-78"/>
              </a:rPr>
              <a:t>شنا </a:t>
            </a:r>
          </a:p>
          <a:p>
            <a:pPr marL="0" indent="0" algn="r" rtl="1">
              <a:lnSpc>
                <a:spcPct val="150000"/>
              </a:lnSpc>
              <a:buNone/>
            </a:pPr>
            <a:r>
              <a:rPr lang="fa-IR" sz="2800" dirty="0">
                <a:solidFill>
                  <a:srgbClr val="002060"/>
                </a:solidFill>
                <a:cs typeface="B Titr" panose="00000700000000000000" pitchFamily="2" charset="-78"/>
              </a:rPr>
              <a:t>دوچرخه سواری </a:t>
            </a:r>
          </a:p>
          <a:p>
            <a:pPr marL="0" indent="0" algn="r" rtl="1">
              <a:lnSpc>
                <a:spcPct val="150000"/>
              </a:lnSpc>
              <a:buNone/>
            </a:pPr>
            <a:r>
              <a:rPr lang="fa-IR" sz="2800" dirty="0">
                <a:solidFill>
                  <a:srgbClr val="002060"/>
                </a:solidFill>
                <a:cs typeface="B Titr" panose="00000700000000000000" pitchFamily="2" charset="-78"/>
              </a:rPr>
              <a:t>فوتبال </a:t>
            </a:r>
          </a:p>
          <a:p>
            <a:pPr marL="0" indent="0" algn="r" rtl="1">
              <a:lnSpc>
                <a:spcPct val="150000"/>
              </a:lnSpc>
              <a:buNone/>
            </a:pPr>
            <a:r>
              <a:rPr lang="fa-IR" sz="2800" dirty="0">
                <a:solidFill>
                  <a:srgbClr val="002060"/>
                </a:solidFill>
                <a:cs typeface="B Titr" panose="00000700000000000000" pitchFamily="2" charset="-78"/>
              </a:rPr>
              <a:t>بسکتبال ، راه رفتن ، دویدن ، بازی های فعال مانند دنبال کردن یکدیگر ، حرکات موزون از این گروه می باشد. کلا" هر فعالیتی که همراه با تحرک بدن و اندامها باشد که بدنبال آن موجب کارکرد بیشتر  دستگاه قلب و عروق و دستگاه تنفس  می شود</a:t>
            </a:r>
            <a:r>
              <a:rPr lang="fa-IR" sz="1600" dirty="0">
                <a:solidFill>
                  <a:srgbClr val="002060"/>
                </a:solidFill>
                <a:cs typeface="B Titr" panose="00000700000000000000" pitchFamily="2" charset="-78"/>
              </a:rPr>
              <a:t>.</a:t>
            </a:r>
            <a:endParaRPr lang="en-US" sz="1600" dirty="0">
              <a:solidFill>
                <a:srgbClr val="002060"/>
              </a:solidFill>
              <a:cs typeface="B Titr" panose="00000700000000000000" pitchFamily="2" charset="-78"/>
            </a:endParaRPr>
          </a:p>
        </p:txBody>
      </p:sp>
    </p:spTree>
    <p:extLst>
      <p:ext uri="{BB962C8B-B14F-4D97-AF65-F5344CB8AC3E}">
        <p14:creationId xmlns:p14="http://schemas.microsoft.com/office/powerpoint/2010/main" val="4061945804"/>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DC8A-C90F-C63B-AF81-E81780B959BA}"/>
              </a:ext>
            </a:extLst>
          </p:cNvPr>
          <p:cNvSpPr>
            <a:spLocks noGrp="1"/>
          </p:cNvSpPr>
          <p:nvPr>
            <p:ph type="title"/>
          </p:nvPr>
        </p:nvSpPr>
        <p:spPr>
          <a:xfrm>
            <a:off x="1797666" y="198280"/>
            <a:ext cx="8596668" cy="1320800"/>
          </a:xfrm>
        </p:spPr>
        <p:txBody>
          <a:bodyPr anchor="ctr">
            <a:normAutofit/>
          </a:bodyPr>
          <a:lstStyle/>
          <a:p>
            <a:pPr algn="ctr" rtl="1">
              <a:lnSpc>
                <a:spcPct val="250000"/>
              </a:lnSpc>
            </a:pPr>
            <a:r>
              <a:rPr lang="fa-IR" sz="3200" b="0" i="0" u="none" strike="noStrike" baseline="0" dirty="0">
                <a:solidFill>
                  <a:srgbClr val="FF0000"/>
                </a:solidFill>
                <a:latin typeface="TimesNewRomanPSMT"/>
                <a:cs typeface="B Titr" panose="00000700000000000000" pitchFamily="2" charset="-78"/>
              </a:rPr>
              <a:t>ضربان قلب ماكزیمم"</a:t>
            </a:r>
            <a:endParaRPr lang="en-US" sz="5400" dirty="0">
              <a:cs typeface="B Titr" panose="00000700000000000000" pitchFamily="2" charset="-78"/>
            </a:endParaRPr>
          </a:p>
        </p:txBody>
      </p:sp>
      <p:sp useBgFill="1">
        <p:nvSpPr>
          <p:cNvPr id="3" name="Content Placeholder 2">
            <a:extLst>
              <a:ext uri="{FF2B5EF4-FFF2-40B4-BE49-F238E27FC236}">
                <a16:creationId xmlns:a16="http://schemas.microsoft.com/office/drawing/2014/main" id="{48EA934E-A5D1-62D6-B44D-C932F3AE7AAA}"/>
              </a:ext>
            </a:extLst>
          </p:cNvPr>
          <p:cNvSpPr>
            <a:spLocks noGrp="1"/>
          </p:cNvSpPr>
          <p:nvPr>
            <p:ph idx="1"/>
          </p:nvPr>
        </p:nvSpPr>
        <p:spPr>
          <a:xfrm>
            <a:off x="126124" y="2118547"/>
            <a:ext cx="11634952" cy="3880773"/>
          </a:xfrm>
        </p:spPr>
        <p:txBody>
          <a:bodyPr>
            <a:normAutofit/>
          </a:bodyPr>
          <a:lstStyle/>
          <a:p>
            <a:pPr marL="0" indent="0" algn="r" rtl="1">
              <a:buClr>
                <a:srgbClr val="006600"/>
              </a:buClr>
              <a:buNone/>
            </a:pPr>
            <a:r>
              <a:rPr lang="fa-IR" sz="1800" b="0" i="0" u="none" strike="noStrike" baseline="0" dirty="0">
                <a:solidFill>
                  <a:srgbClr val="0070C0"/>
                </a:solidFill>
                <a:latin typeface="BNazanin"/>
                <a:cs typeface="B Titr" panose="00000700000000000000" pitchFamily="2" charset="-78"/>
              </a:rPr>
              <a:t>ضربان قلب ماكزيمم</a:t>
            </a:r>
            <a:r>
              <a:rPr lang="fa-IR" sz="1800" b="0" i="0" u="none" strike="noStrike" baseline="0" dirty="0">
                <a:solidFill>
                  <a:srgbClr val="0070C0"/>
                </a:solidFill>
                <a:latin typeface="Cambria" panose="02040503050406030204" pitchFamily="18" charset="0"/>
                <a:cs typeface="B Titr" panose="00000700000000000000" pitchFamily="2" charset="-78"/>
              </a:rPr>
              <a:t>" </a:t>
            </a:r>
            <a:r>
              <a:rPr lang="fa-IR" sz="1800" b="0" i="0" u="none" strike="noStrike" baseline="0" dirty="0">
                <a:solidFill>
                  <a:srgbClr val="0070C0"/>
                </a:solidFill>
                <a:latin typeface="BNazanin"/>
                <a:cs typeface="B Titr" panose="00000700000000000000" pitchFamily="2" charset="-78"/>
              </a:rPr>
              <a:t>براي هر فرد عبارت است حداكثر توان قلب در ايجاد ضربان منظم قلب بمنظور خون</a:t>
            </a:r>
          </a:p>
          <a:p>
            <a:pPr marL="0" indent="0" algn="r" rtl="1">
              <a:buClr>
                <a:srgbClr val="006600"/>
              </a:buClr>
              <a:buNone/>
            </a:pPr>
            <a:r>
              <a:rPr lang="fa-IR" sz="1800" b="0" i="0" u="none" strike="noStrike" baseline="0" dirty="0">
                <a:solidFill>
                  <a:srgbClr val="0070C0"/>
                </a:solidFill>
                <a:latin typeface="BNazanin"/>
                <a:cs typeface="B Titr" panose="00000700000000000000" pitchFamily="2" charset="-78"/>
              </a:rPr>
              <a:t>رساني به اعضاء بدن و واحد آن تعداد در دقيقه ميباشد.</a:t>
            </a:r>
          </a:p>
          <a:p>
            <a:pPr marL="0" indent="0" algn="r" rtl="1">
              <a:buClr>
                <a:srgbClr val="006600"/>
              </a:buClr>
              <a:buNone/>
            </a:pPr>
            <a:r>
              <a:rPr lang="fa-IR" sz="1800" b="0" i="0" u="none" strike="noStrike" baseline="0" dirty="0">
                <a:solidFill>
                  <a:srgbClr val="0070C0"/>
                </a:solidFill>
                <a:latin typeface="BNazanin"/>
                <a:cs typeface="B Titr" panose="00000700000000000000" pitchFamily="2" charset="-78"/>
              </a:rPr>
              <a:t>و آن عبارتست از </a:t>
            </a:r>
            <a:r>
              <a:rPr lang="fa-IR" sz="1800" b="1" i="0" u="none" strike="noStrike" baseline="0" dirty="0">
                <a:solidFill>
                  <a:srgbClr val="0070C0"/>
                </a:solidFill>
                <a:latin typeface="BNazaninBold"/>
                <a:cs typeface="B Titr" panose="00000700000000000000" pitchFamily="2" charset="-78"/>
              </a:rPr>
              <a:t>عددي كه از كم كردن سن شخص از عدد 220 حاصل ميشود</a:t>
            </a:r>
            <a:r>
              <a:rPr lang="fa-IR" sz="1800" b="0" i="0" u="none" strike="noStrike" baseline="0" dirty="0">
                <a:solidFill>
                  <a:srgbClr val="0070C0"/>
                </a:solidFill>
                <a:latin typeface="BNazanin"/>
                <a:cs typeface="B Titr" panose="00000700000000000000" pitchFamily="2" charset="-78"/>
              </a:rPr>
              <a:t>.</a:t>
            </a:r>
          </a:p>
          <a:p>
            <a:pPr marL="0" indent="0" algn="r" rtl="1">
              <a:buClr>
                <a:srgbClr val="006600"/>
              </a:buClr>
              <a:buNone/>
            </a:pPr>
            <a:r>
              <a:rPr lang="fa-IR" sz="1800" b="0" i="0" u="none" strike="noStrike" baseline="0" dirty="0">
                <a:solidFill>
                  <a:srgbClr val="0070C0"/>
                </a:solidFill>
                <a:latin typeface="BNazanin"/>
                <a:cs typeface="B Titr" panose="00000700000000000000" pitchFamily="2" charset="-78"/>
              </a:rPr>
              <a:t>يعني براي فرد 20 ساله حدأكثر ضربان قلب 200 ضربان در يك دقيقه در نظر گرفته ميشود.</a:t>
            </a:r>
          </a:p>
          <a:p>
            <a:pPr marL="0" indent="0" algn="r" rtl="1">
              <a:buClr>
                <a:srgbClr val="006600"/>
              </a:buClr>
              <a:buNone/>
            </a:pPr>
            <a:endParaRPr lang="en-US" sz="1800" b="0" i="0" u="none" strike="noStrike" baseline="0" dirty="0">
              <a:solidFill>
                <a:srgbClr val="0070C0"/>
              </a:solidFill>
              <a:latin typeface="TimesNewRomanPSMT"/>
              <a:cs typeface="B Titr" panose="00000700000000000000" pitchFamily="2" charset="-78"/>
            </a:endParaRPr>
          </a:p>
          <a:p>
            <a:pPr marL="0" indent="0" algn="r" rtl="1">
              <a:buClr>
                <a:srgbClr val="006600"/>
              </a:buClr>
              <a:buNone/>
            </a:pPr>
            <a:r>
              <a:rPr lang="fa-IR" sz="1800" b="0" i="0" u="none" strike="noStrike" baseline="0" dirty="0">
                <a:solidFill>
                  <a:srgbClr val="0070C0"/>
                </a:solidFill>
                <a:latin typeface="BNazanin"/>
                <a:cs typeface="B Titr" panose="00000700000000000000" pitchFamily="2" charset="-78"/>
              </a:rPr>
              <a:t>فعاليت هايي كه منجر به افزايش ضربان قلب در </a:t>
            </a:r>
            <a:r>
              <a:rPr lang="fa-IR" sz="1800" b="1" i="0" u="none" strike="noStrike" baseline="0" dirty="0">
                <a:solidFill>
                  <a:srgbClr val="0070C0"/>
                </a:solidFill>
                <a:latin typeface="BNazaninBold"/>
                <a:cs typeface="B Titr" panose="00000700000000000000" pitchFamily="2" charset="-78"/>
              </a:rPr>
              <a:t>محدوده 55 تا 70 درصد ضربان قلب ماكزيمم </a:t>
            </a:r>
            <a:r>
              <a:rPr lang="fa-IR" sz="1800" b="0" i="0" u="none" strike="noStrike" baseline="0" dirty="0">
                <a:solidFill>
                  <a:srgbClr val="0070C0"/>
                </a:solidFill>
                <a:latin typeface="BNazanin"/>
                <a:cs typeface="B Titr" panose="00000700000000000000" pitchFamily="2" charset="-78"/>
              </a:rPr>
              <a:t>شوند در</a:t>
            </a:r>
          </a:p>
          <a:p>
            <a:pPr marL="0" indent="0" algn="r" rtl="1">
              <a:buClr>
                <a:srgbClr val="006600"/>
              </a:buClr>
              <a:buNone/>
            </a:pPr>
            <a:r>
              <a:rPr lang="fa-IR" sz="1800" b="0" i="0" u="none" strike="noStrike" baseline="0" dirty="0">
                <a:solidFill>
                  <a:srgbClr val="0070C0"/>
                </a:solidFill>
                <a:latin typeface="BNazanin"/>
                <a:cs typeface="B Titr" panose="00000700000000000000" pitchFamily="2" charset="-78"/>
              </a:rPr>
              <a:t>صورتيكه بطور منظم انجام گردد اثرات مفيد و پيشگيري كننده اي در ابتلاء افراد به بيماري سكته قلبي و بيماري هاي </a:t>
            </a:r>
            <a:r>
              <a:rPr lang="fa-IR" b="0" i="0" u="none" strike="noStrike" baseline="0" dirty="0">
                <a:solidFill>
                  <a:srgbClr val="0070C0"/>
                </a:solidFill>
                <a:latin typeface="BNazanin"/>
                <a:cs typeface="B Titr" panose="00000700000000000000" pitchFamily="2" charset="-78"/>
              </a:rPr>
              <a:t> ناشي از تنگي عروق قلب دارد.  </a:t>
            </a:r>
            <a:endParaRPr lang="en-US" dirty="0">
              <a:solidFill>
                <a:srgbClr val="0070C0"/>
              </a:solidFill>
              <a:cs typeface="B Titr" panose="00000700000000000000" pitchFamily="2" charset="-78"/>
            </a:endParaRPr>
          </a:p>
        </p:txBody>
      </p:sp>
    </p:spTree>
    <p:extLst>
      <p:ext uri="{BB962C8B-B14F-4D97-AF65-F5344CB8AC3E}">
        <p14:creationId xmlns:p14="http://schemas.microsoft.com/office/powerpoint/2010/main" val="368654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61" y="450895"/>
            <a:ext cx="9118307" cy="1320800"/>
          </a:xfrm>
        </p:spPr>
        <p:txBody>
          <a:bodyPr>
            <a:normAutofit/>
          </a:bodyPr>
          <a:lstStyle/>
          <a:p>
            <a:pPr algn="ctr"/>
            <a:r>
              <a:rPr lang="fa-IR" sz="4400" b="1" dirty="0">
                <a:solidFill>
                  <a:srgbClr val="0070C0"/>
                </a:solidFill>
                <a:cs typeface="B Titr" panose="00000700000000000000" pitchFamily="2" charset="-78"/>
              </a:rPr>
              <a:t>فعالیتهای بدنی جهت تقویت عضلاني </a:t>
            </a:r>
            <a:endParaRPr lang="en-US" sz="4400" b="1" dirty="0">
              <a:solidFill>
                <a:srgbClr val="0070C0"/>
              </a:solidFill>
              <a:cs typeface="B Titr" panose="00000700000000000000" pitchFamily="2" charset="-78"/>
            </a:endParaRPr>
          </a:p>
        </p:txBody>
      </p:sp>
      <p:sp>
        <p:nvSpPr>
          <p:cNvPr id="3" name="Content Placeholder 2"/>
          <p:cNvSpPr>
            <a:spLocks noGrp="1"/>
          </p:cNvSpPr>
          <p:nvPr>
            <p:ph idx="1"/>
          </p:nvPr>
        </p:nvSpPr>
        <p:spPr>
          <a:xfrm>
            <a:off x="131379" y="2200865"/>
            <a:ext cx="11929241" cy="4206240"/>
          </a:xfrm>
          <a:solidFill>
            <a:srgbClr val="CCFFFF"/>
          </a:solidFill>
        </p:spPr>
        <p:txBody>
          <a:bodyPr>
            <a:normAutofit/>
          </a:bodyPr>
          <a:lstStyle/>
          <a:p>
            <a:pPr marL="0" indent="0" algn="just" rtl="1">
              <a:lnSpc>
                <a:spcPct val="200000"/>
              </a:lnSpc>
              <a:buNone/>
            </a:pPr>
            <a:r>
              <a:rPr lang="fa-IR" sz="3200" b="1" dirty="0">
                <a:cs typeface="B Mitra" panose="00000400000000000000" pitchFamily="2" charset="-78"/>
              </a:rPr>
              <a:t>فعاليت هايي هستند كه در ضمن آن فشار و استرس بر سيستم عضلاني – اسكلتي شخص وارد مي شود . در ضمن این فعالیتها کار بافت ماهیچه ای و عضلات بیشتر از معمول و سخت تر از آنچه در </a:t>
            </a:r>
            <a:r>
              <a:rPr lang="fa-IR" sz="3200" b="1" dirty="0" err="1">
                <a:cs typeface="B Mitra" panose="00000400000000000000" pitchFamily="2" charset="-78"/>
              </a:rPr>
              <a:t>كارهاي</a:t>
            </a:r>
            <a:r>
              <a:rPr lang="fa-IR" sz="3200" b="1" dirty="0">
                <a:cs typeface="B Mitra" panose="00000400000000000000" pitchFamily="2" charset="-78"/>
              </a:rPr>
              <a:t> روزمره انجام می دهند می باشد.</a:t>
            </a:r>
            <a:endParaRPr lang="en-US" sz="3200" b="1" dirty="0">
              <a:cs typeface="B Mitra" panose="00000400000000000000" pitchFamily="2" charset="-78"/>
            </a:endParaRPr>
          </a:p>
        </p:txBody>
      </p:sp>
    </p:spTree>
    <p:extLst>
      <p:ext uri="{BB962C8B-B14F-4D97-AF65-F5344CB8AC3E}">
        <p14:creationId xmlns:p14="http://schemas.microsoft.com/office/powerpoint/2010/main" val="3862596640"/>
      </p:ext>
    </p:extLst>
  </p:cSld>
  <p:clrMapOvr>
    <a:masterClrMapping/>
  </p:clrMapOvr>
  <p:transition spd="slow">
    <p:pull dir="d"/>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483" y="356586"/>
            <a:ext cx="10195034" cy="1918138"/>
          </a:xfrm>
          <a:solidFill>
            <a:srgbClr val="FFCCFF"/>
          </a:solidFill>
          <a:ln w="57150">
            <a:solidFill>
              <a:srgbClr val="7030A0"/>
            </a:solidFill>
          </a:ln>
        </p:spPr>
        <p:txBody>
          <a:bodyPr>
            <a:normAutofit/>
          </a:bodyPr>
          <a:lstStyle/>
          <a:p>
            <a:pPr algn="ctr"/>
            <a:r>
              <a:rPr lang="fa-IR" sz="4800" b="1" dirty="0">
                <a:solidFill>
                  <a:srgbClr val="00B0F0"/>
                </a:solidFill>
                <a:cs typeface="B Titr" pitchFamily="2" charset="-78"/>
              </a:rPr>
              <a:t>مبانی و اصول فعالیت بدنی</a:t>
            </a:r>
            <a:r>
              <a:rPr lang="fa-IR" sz="4000" dirty="0">
                <a:solidFill>
                  <a:srgbClr val="00B0F0"/>
                </a:solidFill>
                <a:cs typeface="B Titr" panose="00000700000000000000" pitchFamily="2" charset="-78"/>
              </a:rPr>
              <a:t>گروه های سنی </a:t>
            </a:r>
            <a:br>
              <a:rPr lang="en-US" sz="1600" dirty="0"/>
            </a:br>
            <a:endParaRPr lang="en-US" sz="4800" b="1" dirty="0">
              <a:cs typeface="B Titr" pitchFamily="2" charset="-78"/>
            </a:endParaRPr>
          </a:p>
        </p:txBody>
      </p:sp>
      <p:sp>
        <p:nvSpPr>
          <p:cNvPr id="5" name="Rectangle 4"/>
          <p:cNvSpPr/>
          <p:nvPr/>
        </p:nvSpPr>
        <p:spPr>
          <a:xfrm>
            <a:off x="1602827" y="5633545"/>
            <a:ext cx="9133490" cy="1130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FF0000"/>
                </a:solidFill>
                <a:cs typeface="B Titr" panose="00000700000000000000" pitchFamily="2" charset="-78"/>
              </a:rPr>
              <a:t>شبکه بهداشت و درمان شهرستان فومن تابستان 1402</a:t>
            </a:r>
            <a:endParaRPr lang="en-US" sz="2000" dirty="0">
              <a:solidFill>
                <a:srgbClr val="FF0000"/>
              </a:solidFill>
              <a:cs typeface="B Titr" panose="00000700000000000000" pitchFamily="2" charset="-78"/>
            </a:endParaRPr>
          </a:p>
        </p:txBody>
      </p:sp>
      <p:pic>
        <p:nvPicPr>
          <p:cNvPr id="10" name="Picture 9">
            <a:extLst>
              <a:ext uri="{FF2B5EF4-FFF2-40B4-BE49-F238E27FC236}">
                <a16:creationId xmlns:a16="http://schemas.microsoft.com/office/drawing/2014/main" id="{6F529CC6-3E25-A102-4317-5D7E8EA2661D}"/>
              </a:ext>
            </a:extLst>
          </p:cNvPr>
          <p:cNvPicPr>
            <a:picLocks noChangeAspect="1"/>
          </p:cNvPicPr>
          <p:nvPr/>
        </p:nvPicPr>
        <p:blipFill>
          <a:blip r:embed="rId3"/>
          <a:stretch>
            <a:fillRect/>
          </a:stretch>
        </p:blipFill>
        <p:spPr>
          <a:xfrm>
            <a:off x="998483" y="2386945"/>
            <a:ext cx="10195034" cy="3414766"/>
          </a:xfrm>
          <a:prstGeom prst="rect">
            <a:avLst/>
          </a:prstGeom>
        </p:spPr>
      </p:pic>
    </p:spTree>
    <p:extLst>
      <p:ext uri="{BB962C8B-B14F-4D97-AF65-F5344CB8AC3E}">
        <p14:creationId xmlns:p14="http://schemas.microsoft.com/office/powerpoint/2010/main" val="3339388662"/>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63" y="609600"/>
            <a:ext cx="10279116" cy="1320800"/>
          </a:xfrm>
        </p:spPr>
        <p:txBody>
          <a:bodyPr/>
          <a:lstStyle/>
          <a:p>
            <a:pPr algn="ctr"/>
            <a:r>
              <a:rPr lang="fa-IR" b="1" dirty="0">
                <a:solidFill>
                  <a:srgbClr val="009900"/>
                </a:solidFill>
                <a:cs typeface="B Titr" panose="00000700000000000000" pitchFamily="2" charset="-78"/>
              </a:rPr>
              <a:t>نمونه </a:t>
            </a:r>
            <a:r>
              <a:rPr lang="fa-IR" b="1" dirty="0" err="1">
                <a:solidFill>
                  <a:srgbClr val="009900"/>
                </a:solidFill>
                <a:cs typeface="B Titr" panose="00000700000000000000" pitchFamily="2" charset="-78"/>
              </a:rPr>
              <a:t>هایی</a:t>
            </a:r>
            <a:r>
              <a:rPr lang="fa-IR" b="1" dirty="0">
                <a:solidFill>
                  <a:srgbClr val="009900"/>
                </a:solidFill>
                <a:cs typeface="B Titr" panose="00000700000000000000" pitchFamily="2" charset="-78"/>
              </a:rPr>
              <a:t> از فعالیت بدنی که موجب تقویت عضلانی  می شود </a:t>
            </a:r>
            <a:endParaRPr lang="en-US" b="1" dirty="0">
              <a:solidFill>
                <a:srgbClr val="009900"/>
              </a:solidFill>
              <a:cs typeface="B Titr" panose="00000700000000000000" pitchFamily="2" charset="-78"/>
            </a:endParaRPr>
          </a:p>
        </p:txBody>
      </p:sp>
      <p:sp>
        <p:nvSpPr>
          <p:cNvPr id="3" name="Content Placeholder 2"/>
          <p:cNvSpPr>
            <a:spLocks noGrp="1"/>
          </p:cNvSpPr>
          <p:nvPr>
            <p:ph idx="1"/>
          </p:nvPr>
        </p:nvSpPr>
        <p:spPr>
          <a:xfrm>
            <a:off x="183347" y="1813747"/>
            <a:ext cx="11745894" cy="4912874"/>
          </a:xfrm>
          <a:solidFill>
            <a:schemeClr val="accent1">
              <a:lumMod val="20000"/>
              <a:lumOff val="80000"/>
            </a:schemeClr>
          </a:solidFill>
        </p:spPr>
        <p:txBody>
          <a:bodyPr>
            <a:normAutofit/>
          </a:bodyPr>
          <a:lstStyle/>
          <a:p>
            <a:pPr marL="0" indent="0" algn="ctr" rtl="1">
              <a:buNone/>
            </a:pPr>
            <a:r>
              <a:rPr lang="fa-IR" sz="3200" b="1" dirty="0" err="1">
                <a:solidFill>
                  <a:srgbClr val="FF0000"/>
                </a:solidFill>
                <a:cs typeface="B Titr" panose="00000700000000000000" pitchFamily="2" charset="-78"/>
              </a:rPr>
              <a:t>ورزشهایی</a:t>
            </a:r>
            <a:r>
              <a:rPr lang="fa-IR" sz="3200" b="1" dirty="0">
                <a:solidFill>
                  <a:srgbClr val="FF0000"/>
                </a:solidFill>
                <a:cs typeface="B Titr" panose="00000700000000000000" pitchFamily="2" charset="-78"/>
              </a:rPr>
              <a:t> مانند:</a:t>
            </a:r>
          </a:p>
          <a:p>
            <a:pPr algn="r" rtl="1"/>
            <a:r>
              <a:rPr lang="fa-IR" b="1" dirty="0">
                <a:cs typeface="B Titr" panose="00000700000000000000" pitchFamily="2" charset="-78"/>
              </a:rPr>
              <a:t> </a:t>
            </a:r>
            <a:r>
              <a:rPr lang="fa-IR" sz="2000" b="1" dirty="0">
                <a:solidFill>
                  <a:srgbClr val="002060"/>
                </a:solidFill>
                <a:cs typeface="B Titr" panose="00000700000000000000" pitchFamily="2" charset="-78"/>
              </a:rPr>
              <a:t>ژیمناستیک            کشتی </a:t>
            </a:r>
          </a:p>
          <a:p>
            <a:pPr algn="r" rtl="1"/>
            <a:r>
              <a:rPr lang="fa-IR" sz="2000" b="1" dirty="0">
                <a:solidFill>
                  <a:srgbClr val="002060"/>
                </a:solidFill>
                <a:cs typeface="B Titr" panose="00000700000000000000" pitchFamily="2" charset="-78"/>
              </a:rPr>
              <a:t>وزنه بر داری              پرورش اندام </a:t>
            </a:r>
          </a:p>
          <a:p>
            <a:pPr marL="0" indent="0" algn="r" rtl="1">
              <a:lnSpc>
                <a:spcPct val="150000"/>
              </a:lnSpc>
              <a:buNone/>
            </a:pPr>
            <a:r>
              <a:rPr lang="fa-IR" sz="2000" b="1" dirty="0">
                <a:solidFill>
                  <a:srgbClr val="002060"/>
                </a:solidFill>
                <a:cs typeface="B Titr" panose="00000700000000000000" pitchFamily="2" charset="-78"/>
              </a:rPr>
              <a:t>و فعالیتها </a:t>
            </a:r>
            <a:r>
              <a:rPr lang="fa-IR" sz="2000" b="1" dirty="0" err="1">
                <a:solidFill>
                  <a:srgbClr val="002060"/>
                </a:solidFill>
                <a:cs typeface="B Titr" panose="00000700000000000000" pitchFamily="2" charset="-78"/>
              </a:rPr>
              <a:t>یی</a:t>
            </a:r>
            <a:r>
              <a:rPr lang="fa-IR" sz="2000" b="1" dirty="0">
                <a:solidFill>
                  <a:srgbClr val="002060"/>
                </a:solidFill>
                <a:cs typeface="B Titr" panose="00000700000000000000" pitchFamily="2" charset="-78"/>
              </a:rPr>
              <a:t> مانند استفاده از </a:t>
            </a:r>
            <a:r>
              <a:rPr lang="fa-IR" sz="2000" b="1" dirty="0" err="1">
                <a:solidFill>
                  <a:srgbClr val="002060"/>
                </a:solidFill>
                <a:cs typeface="B Titr" panose="00000700000000000000" pitchFamily="2" charset="-78"/>
              </a:rPr>
              <a:t>دمبل</a:t>
            </a:r>
            <a:r>
              <a:rPr lang="fa-IR" sz="2000" b="1" dirty="0">
                <a:solidFill>
                  <a:srgbClr val="002060"/>
                </a:solidFill>
                <a:cs typeface="B Titr" panose="00000700000000000000" pitchFamily="2" charset="-78"/>
              </a:rPr>
              <a:t> و </a:t>
            </a:r>
            <a:r>
              <a:rPr lang="fa-IR" sz="2000" b="1" dirty="0" err="1">
                <a:solidFill>
                  <a:srgbClr val="002060"/>
                </a:solidFill>
                <a:cs typeface="B Titr" panose="00000700000000000000" pitchFamily="2" charset="-78"/>
              </a:rPr>
              <a:t>هارتل</a:t>
            </a:r>
            <a:r>
              <a:rPr lang="fa-IR" sz="2000" b="1" dirty="0">
                <a:solidFill>
                  <a:srgbClr val="002060"/>
                </a:solidFill>
                <a:cs typeface="B Titr" panose="00000700000000000000" pitchFamily="2" charset="-78"/>
              </a:rPr>
              <a:t> ، بلند کردن بار یا هل دادن اجسام ، دراز نشست ، </a:t>
            </a:r>
            <a:r>
              <a:rPr lang="fa-IR" sz="2000" b="1" dirty="0" err="1">
                <a:solidFill>
                  <a:srgbClr val="002060"/>
                </a:solidFill>
                <a:cs typeface="B Titr" panose="00000700000000000000" pitchFamily="2" charset="-78"/>
              </a:rPr>
              <a:t>بارفیکس</a:t>
            </a:r>
            <a:r>
              <a:rPr lang="fa-IR" sz="2000" b="1" dirty="0">
                <a:solidFill>
                  <a:srgbClr val="002060"/>
                </a:solidFill>
                <a:cs typeface="B Titr" panose="00000700000000000000" pitchFamily="2" charset="-78"/>
              </a:rPr>
              <a:t> ، شنای سوئدی که برای کودکان و نوجوانان می توانند </a:t>
            </a:r>
            <a:r>
              <a:rPr lang="fa-IR" sz="2000" b="1" dirty="0" err="1">
                <a:solidFill>
                  <a:srgbClr val="002060"/>
                </a:solidFill>
                <a:cs typeface="B Titr" panose="00000700000000000000" pitchFamily="2" charset="-78"/>
              </a:rPr>
              <a:t>زانوها</a:t>
            </a:r>
            <a:r>
              <a:rPr lang="fa-IR" sz="2000" b="1" dirty="0">
                <a:solidFill>
                  <a:srgbClr val="002060"/>
                </a:solidFill>
                <a:cs typeface="B Titr" panose="00000700000000000000" pitchFamily="2" charset="-78"/>
              </a:rPr>
              <a:t> را روی زمین بگذارند، بالا رفتن از درخت و نردبان و کلا</a:t>
            </a:r>
            <a:r>
              <a:rPr lang="fa-IR" sz="2000" b="1" strike="sngStrike" dirty="0">
                <a:solidFill>
                  <a:srgbClr val="002060"/>
                </a:solidFill>
                <a:cs typeface="B Titr" panose="00000700000000000000" pitchFamily="2" charset="-78"/>
              </a:rPr>
              <a:t>" </a:t>
            </a:r>
            <a:r>
              <a:rPr lang="fa-IR" sz="2000" b="1" strike="sngStrike" dirty="0" err="1">
                <a:solidFill>
                  <a:srgbClr val="002060"/>
                </a:solidFill>
                <a:cs typeface="B Titr" panose="00000700000000000000" pitchFamily="2" charset="-78"/>
              </a:rPr>
              <a:t>فعالیتهایی</a:t>
            </a:r>
            <a:r>
              <a:rPr lang="fa-IR" sz="2000" b="1" strike="sngStrike" dirty="0">
                <a:solidFill>
                  <a:srgbClr val="002060"/>
                </a:solidFill>
                <a:cs typeface="B Titr" panose="00000700000000000000" pitchFamily="2" charset="-78"/>
              </a:rPr>
              <a:t> </a:t>
            </a:r>
            <a:r>
              <a:rPr lang="fa-IR" sz="2000" b="1" dirty="0">
                <a:solidFill>
                  <a:srgbClr val="002060"/>
                </a:solidFill>
                <a:cs typeface="B Titr" panose="00000700000000000000" pitchFamily="2" charset="-78"/>
              </a:rPr>
              <a:t>که باعث تولید نیروی بیشتر و موجب استرس و خستگی ماهیچه ها و دستگاه عصبی- عضلانی می شود،  از این گروه هستند.</a:t>
            </a:r>
            <a:endParaRPr lang="en-US" sz="2000" b="1" dirty="0">
              <a:solidFill>
                <a:srgbClr val="002060"/>
              </a:solidFill>
              <a:cs typeface="B Titr" panose="00000700000000000000" pitchFamily="2" charset="-78"/>
            </a:endParaRPr>
          </a:p>
        </p:txBody>
      </p:sp>
    </p:spTree>
    <p:extLst>
      <p:ext uri="{BB962C8B-B14F-4D97-AF65-F5344CB8AC3E}">
        <p14:creationId xmlns:p14="http://schemas.microsoft.com/office/powerpoint/2010/main" val="399797686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370" y="346842"/>
            <a:ext cx="10085259" cy="1320800"/>
          </a:xfrm>
          <a:solidFill>
            <a:srgbClr val="99FFCC"/>
          </a:solidFill>
        </p:spPr>
        <p:txBody>
          <a:bodyPr/>
          <a:lstStyle/>
          <a:p>
            <a:pPr algn="ctr"/>
            <a:r>
              <a:rPr lang="fa-IR" b="1" dirty="0">
                <a:cs typeface="B Titr" panose="00000700000000000000" pitchFamily="2" charset="-78"/>
              </a:rPr>
              <a:t>فعالیت بدنی جهت تقویت و استحکام استخوانی </a:t>
            </a:r>
            <a:endParaRPr lang="en-US" b="1" dirty="0">
              <a:cs typeface="B Titr" panose="00000700000000000000" pitchFamily="2" charset="-78"/>
            </a:endParaRPr>
          </a:p>
        </p:txBody>
      </p:sp>
      <p:sp>
        <p:nvSpPr>
          <p:cNvPr id="3" name="Content Placeholder 2"/>
          <p:cNvSpPr>
            <a:spLocks noGrp="1"/>
          </p:cNvSpPr>
          <p:nvPr>
            <p:ph idx="1"/>
          </p:nvPr>
        </p:nvSpPr>
        <p:spPr>
          <a:xfrm>
            <a:off x="677333" y="2160589"/>
            <a:ext cx="11251908" cy="3880773"/>
          </a:xfrm>
        </p:spPr>
        <p:txBody>
          <a:bodyPr>
            <a:normAutofit fontScale="92500"/>
          </a:bodyPr>
          <a:lstStyle/>
          <a:p>
            <a:pPr marL="0" indent="0" algn="r">
              <a:lnSpc>
                <a:spcPct val="200000"/>
              </a:lnSpc>
              <a:buNone/>
            </a:pPr>
            <a:r>
              <a:rPr lang="fa-IR" sz="2800" dirty="0">
                <a:cs typeface="B Titr" panose="00000700000000000000" pitchFamily="2" charset="-78"/>
              </a:rPr>
              <a:t>عبارتست از </a:t>
            </a:r>
            <a:r>
              <a:rPr lang="fa-IR" sz="2800" dirty="0" err="1">
                <a:cs typeface="B Titr" panose="00000700000000000000" pitchFamily="2" charset="-78"/>
              </a:rPr>
              <a:t>فعاليتهايي</a:t>
            </a:r>
            <a:r>
              <a:rPr lang="fa-IR" sz="2800" dirty="0">
                <a:cs typeface="B Titr" panose="00000700000000000000" pitchFamily="2" charset="-78"/>
              </a:rPr>
              <a:t> </a:t>
            </a:r>
            <a:r>
              <a:rPr lang="fa-IR" sz="2800" dirty="0" err="1">
                <a:cs typeface="B Titr" panose="00000700000000000000" pitchFamily="2" charset="-78"/>
              </a:rPr>
              <a:t>كه</a:t>
            </a:r>
            <a:r>
              <a:rPr lang="fa-IR" sz="2800" dirty="0">
                <a:cs typeface="B Titr" panose="00000700000000000000" pitchFamily="2" charset="-78"/>
              </a:rPr>
              <a:t> در اثر </a:t>
            </a:r>
            <a:r>
              <a:rPr lang="fa-IR" sz="2800" dirty="0" err="1">
                <a:cs typeface="B Titr" panose="00000700000000000000" pitchFamily="2" charset="-78"/>
              </a:rPr>
              <a:t>عكس</a:t>
            </a:r>
            <a:r>
              <a:rPr lang="fa-IR" sz="2800" dirty="0">
                <a:cs typeface="B Titr" panose="00000700000000000000" pitchFamily="2" charset="-78"/>
              </a:rPr>
              <a:t> </a:t>
            </a:r>
            <a:r>
              <a:rPr lang="fa-IR" sz="2800" dirty="0" err="1">
                <a:cs typeface="B Titr" panose="00000700000000000000" pitchFamily="2" charset="-78"/>
              </a:rPr>
              <a:t>العمل</a:t>
            </a:r>
            <a:r>
              <a:rPr lang="fa-IR" sz="2800" dirty="0">
                <a:cs typeface="B Titr" panose="00000700000000000000" pitchFamily="2" charset="-78"/>
              </a:rPr>
              <a:t> وارده از طرف </a:t>
            </a:r>
            <a:r>
              <a:rPr lang="fa-IR" sz="2800" dirty="0" err="1">
                <a:cs typeface="B Titr" panose="00000700000000000000" pitchFamily="2" charset="-78"/>
              </a:rPr>
              <a:t>زمين</a:t>
            </a:r>
            <a:r>
              <a:rPr lang="fa-IR" sz="2800" dirty="0">
                <a:cs typeface="B Titr" panose="00000700000000000000" pitchFamily="2" charset="-78"/>
              </a:rPr>
              <a:t> بر </a:t>
            </a:r>
            <a:r>
              <a:rPr lang="fa-IR" sz="2800" dirty="0" err="1">
                <a:cs typeface="B Titr" panose="00000700000000000000" pitchFamily="2" charset="-78"/>
              </a:rPr>
              <a:t>روي</a:t>
            </a:r>
            <a:r>
              <a:rPr lang="fa-IR" sz="2800" dirty="0">
                <a:cs typeface="B Titr" panose="00000700000000000000" pitchFamily="2" charset="-78"/>
              </a:rPr>
              <a:t> بدن ، موجب </a:t>
            </a:r>
            <a:r>
              <a:rPr lang="fa-IR" sz="2800" dirty="0" err="1">
                <a:cs typeface="B Titr" panose="00000700000000000000" pitchFamily="2" charset="-78"/>
              </a:rPr>
              <a:t>تحريك</a:t>
            </a:r>
            <a:r>
              <a:rPr lang="fa-IR" sz="2800" dirty="0">
                <a:cs typeface="B Titr" panose="00000700000000000000" pitchFamily="2" charset="-78"/>
              </a:rPr>
              <a:t> صفحات رشد و استخوان </a:t>
            </a:r>
            <a:r>
              <a:rPr lang="fa-IR" sz="2800" dirty="0" err="1">
                <a:cs typeface="B Titr" panose="00000700000000000000" pitchFamily="2" charset="-78"/>
              </a:rPr>
              <a:t>سازي</a:t>
            </a:r>
            <a:r>
              <a:rPr lang="fa-IR" sz="2800" dirty="0">
                <a:cs typeface="B Titr" panose="00000700000000000000" pitchFamily="2" charset="-78"/>
              </a:rPr>
              <a:t> </a:t>
            </a:r>
            <a:r>
              <a:rPr lang="fa-IR" sz="2800" dirty="0" err="1">
                <a:cs typeface="B Titr" panose="00000700000000000000" pitchFamily="2" charset="-78"/>
              </a:rPr>
              <a:t>بيشتر</a:t>
            </a:r>
            <a:r>
              <a:rPr lang="fa-IR" sz="2800" dirty="0">
                <a:cs typeface="B Titr" panose="00000700000000000000" pitchFamily="2" charset="-78"/>
              </a:rPr>
              <a:t> و جذب بیشتر کلسیم در بستر استخوانها  </a:t>
            </a:r>
            <a:r>
              <a:rPr lang="fa-IR" sz="2800" dirty="0" err="1">
                <a:cs typeface="B Titr" panose="00000700000000000000" pitchFamily="2" charset="-78"/>
              </a:rPr>
              <a:t>مي</a:t>
            </a:r>
            <a:r>
              <a:rPr lang="fa-IR" sz="2800" dirty="0">
                <a:cs typeface="B Titr" panose="00000700000000000000" pitchFamily="2" charset="-78"/>
              </a:rPr>
              <a:t> شود . </a:t>
            </a:r>
          </a:p>
          <a:p>
            <a:pPr marL="0" indent="0" algn="r">
              <a:lnSpc>
                <a:spcPct val="200000"/>
              </a:lnSpc>
              <a:buNone/>
            </a:pPr>
            <a:r>
              <a:rPr lang="fa-IR" sz="2800" dirty="0">
                <a:cs typeface="B Titr" panose="00000700000000000000" pitchFamily="2" charset="-78"/>
              </a:rPr>
              <a:t>بهترین زمان برای افزایش توده استخوانی و ذخایر معدنی استخوانها در طول زندگی، در حوالی قبل از بلوغ و بلوغ حادث می شود. </a:t>
            </a:r>
            <a:endParaRPr lang="en-US" sz="2800" dirty="0">
              <a:cs typeface="B Titr" panose="00000700000000000000" pitchFamily="2" charset="-78"/>
            </a:endParaRPr>
          </a:p>
        </p:txBody>
      </p:sp>
    </p:spTree>
    <p:extLst>
      <p:ext uri="{BB962C8B-B14F-4D97-AF65-F5344CB8AC3E}">
        <p14:creationId xmlns:p14="http://schemas.microsoft.com/office/powerpoint/2010/main" val="3135543937"/>
      </p:ext>
    </p:extLst>
  </p:cSld>
  <p:clrMapOvr>
    <a:masterClrMapping/>
  </p:clrMapOvr>
  <p:transition spd="slow">
    <p:pull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DDFF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852515" cy="1320800"/>
          </a:xfrm>
          <a:solidFill>
            <a:srgbClr val="DDFFDD"/>
          </a:solidFill>
        </p:spPr>
        <p:txBody>
          <a:bodyPr>
            <a:normAutofit/>
          </a:bodyPr>
          <a:lstStyle/>
          <a:p>
            <a:pPr algn="ctr"/>
            <a:r>
              <a:rPr lang="fa-IR" sz="2800" b="1" dirty="0">
                <a:solidFill>
                  <a:srgbClr val="FF0000"/>
                </a:solidFill>
                <a:cs typeface="B Titr" panose="00000700000000000000" pitchFamily="2" charset="-78"/>
              </a:rPr>
              <a:t>فعالیتهای هوازی و یا </a:t>
            </a:r>
            <a:r>
              <a:rPr lang="fa-IR" sz="2800" b="1" dirty="0" err="1">
                <a:solidFill>
                  <a:srgbClr val="FF0000"/>
                </a:solidFill>
                <a:cs typeface="B Titr" panose="00000700000000000000" pitchFamily="2" charset="-78"/>
              </a:rPr>
              <a:t>ائروبیک</a:t>
            </a:r>
            <a:r>
              <a:rPr lang="fa-IR" sz="2800" b="1" dirty="0">
                <a:solidFill>
                  <a:srgbClr val="FF0000"/>
                </a:solidFill>
                <a:cs typeface="B Titr" panose="00000700000000000000" pitchFamily="2" charset="-78"/>
              </a:rPr>
              <a:t> را بر حسب میزان تلاش شخص برای انجام آن ، به سه دسته تقسیم می کنند </a:t>
            </a:r>
            <a:endParaRPr lang="en-US" sz="28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1072124" y="1930400"/>
            <a:ext cx="10552317" cy="4206240"/>
          </a:xfrm>
        </p:spPr>
        <p:txBody>
          <a:bodyPr/>
          <a:lstStyle/>
          <a:p>
            <a:pPr marL="0" indent="0" algn="r">
              <a:lnSpc>
                <a:spcPct val="200000"/>
              </a:lnSpc>
              <a:buNone/>
            </a:pPr>
            <a:r>
              <a:rPr lang="en-US" dirty="0"/>
              <a:t>     </a:t>
            </a:r>
            <a:r>
              <a:rPr lang="en-US" sz="2800" b="1" dirty="0">
                <a:solidFill>
                  <a:srgbClr val="002060"/>
                </a:solidFill>
              </a:rPr>
              <a:t>Light Physical Activity          </a:t>
            </a:r>
            <a:r>
              <a:rPr lang="fa-IR" sz="2800" b="1" dirty="0">
                <a:solidFill>
                  <a:srgbClr val="002060"/>
                </a:solidFill>
                <a:cs typeface="B Titr" panose="00000700000000000000" pitchFamily="2" charset="-78"/>
              </a:rPr>
              <a:t>1- فعالیت بدنی سبک</a:t>
            </a:r>
            <a:r>
              <a:rPr lang="en-US" sz="2800" b="1" dirty="0">
                <a:solidFill>
                  <a:srgbClr val="002060"/>
                </a:solidFill>
                <a:cs typeface="B Titr" panose="00000700000000000000" pitchFamily="2" charset="-78"/>
              </a:rPr>
              <a:t> </a:t>
            </a:r>
            <a:r>
              <a:rPr lang="fa-IR" sz="2800" b="1" dirty="0">
                <a:solidFill>
                  <a:srgbClr val="002060"/>
                </a:solidFill>
                <a:cs typeface="B Titr" panose="00000700000000000000" pitchFamily="2" charset="-78"/>
              </a:rPr>
              <a:t> </a:t>
            </a:r>
          </a:p>
          <a:p>
            <a:pPr marL="0" indent="0" algn="r" rtl="1">
              <a:lnSpc>
                <a:spcPct val="200000"/>
              </a:lnSpc>
              <a:buNone/>
            </a:pPr>
            <a:r>
              <a:rPr lang="fa-IR" sz="2800" b="1" dirty="0">
                <a:solidFill>
                  <a:srgbClr val="002060"/>
                </a:solidFill>
                <a:cs typeface="B Titr" panose="00000700000000000000" pitchFamily="2" charset="-78"/>
              </a:rPr>
              <a:t>2 – فعالیت بدنی متوسط</a:t>
            </a:r>
            <a:r>
              <a:rPr lang="en-US" sz="2800" b="1" dirty="0">
                <a:solidFill>
                  <a:srgbClr val="002060"/>
                </a:solidFill>
                <a:cs typeface="B Titr" panose="00000700000000000000" pitchFamily="2" charset="-78"/>
              </a:rPr>
              <a:t>   Moderate Physical Activity        </a:t>
            </a:r>
            <a:r>
              <a:rPr lang="fa-IR" sz="2800" b="1" dirty="0">
                <a:solidFill>
                  <a:srgbClr val="002060"/>
                </a:solidFill>
                <a:cs typeface="B Titr" panose="00000700000000000000" pitchFamily="2" charset="-78"/>
              </a:rPr>
              <a:t> </a:t>
            </a:r>
            <a:r>
              <a:rPr lang="en-US" sz="2800" b="1" dirty="0">
                <a:solidFill>
                  <a:srgbClr val="002060"/>
                </a:solidFill>
                <a:cs typeface="B Titr" panose="00000700000000000000" pitchFamily="2" charset="-78"/>
              </a:rPr>
              <a:t> </a:t>
            </a:r>
            <a:r>
              <a:rPr lang="fa-IR" sz="2800" b="1" dirty="0">
                <a:solidFill>
                  <a:srgbClr val="002060"/>
                </a:solidFill>
                <a:cs typeface="B Titr" panose="00000700000000000000" pitchFamily="2" charset="-78"/>
              </a:rPr>
              <a:t> </a:t>
            </a:r>
          </a:p>
          <a:p>
            <a:pPr marL="0" indent="0" algn="r" rtl="1">
              <a:lnSpc>
                <a:spcPct val="200000"/>
              </a:lnSpc>
              <a:buNone/>
            </a:pPr>
            <a:r>
              <a:rPr lang="fa-IR" sz="2800" b="1" dirty="0">
                <a:solidFill>
                  <a:srgbClr val="002060"/>
                </a:solidFill>
                <a:cs typeface="B Titr" panose="00000700000000000000" pitchFamily="2" charset="-78"/>
              </a:rPr>
              <a:t>3 – فعالیت بدنی شدید </a:t>
            </a:r>
            <a:r>
              <a:rPr lang="en-US" sz="2800" b="1" dirty="0">
                <a:solidFill>
                  <a:srgbClr val="002060"/>
                </a:solidFill>
                <a:cs typeface="B Titr" panose="00000700000000000000" pitchFamily="2" charset="-78"/>
              </a:rPr>
              <a:t>  Vigorous Physical Activity          </a:t>
            </a:r>
          </a:p>
        </p:txBody>
      </p:sp>
    </p:spTree>
    <p:extLst>
      <p:ext uri="{BB962C8B-B14F-4D97-AF65-F5344CB8AC3E}">
        <p14:creationId xmlns:p14="http://schemas.microsoft.com/office/powerpoint/2010/main" val="2988224150"/>
      </p:ext>
    </p:extLst>
  </p:cSld>
  <p:clrMapOvr>
    <a:masterClrMapping/>
  </p:clrMapOvr>
  <p:transition>
    <p:pull dir="l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50" y="388883"/>
            <a:ext cx="10148322" cy="1320800"/>
          </a:xfrm>
        </p:spPr>
        <p:txBody>
          <a:bodyPr/>
          <a:lstStyle/>
          <a:p>
            <a:pPr algn="ctr" rtl="1"/>
            <a:r>
              <a:rPr lang="fa-IR" sz="3600" b="1" dirty="0" err="1">
                <a:solidFill>
                  <a:srgbClr val="00B0F0"/>
                </a:solidFill>
                <a:cs typeface="B Titr" panose="00000700000000000000" pitchFamily="2" charset="-78"/>
              </a:rPr>
              <a:t>فعاليت</a:t>
            </a:r>
            <a:r>
              <a:rPr lang="fa-IR" sz="3600" b="1" dirty="0">
                <a:solidFill>
                  <a:srgbClr val="00B0F0"/>
                </a:solidFill>
                <a:cs typeface="B Titr" panose="00000700000000000000" pitchFamily="2" charset="-78"/>
              </a:rPr>
              <a:t> بدنی با شدت متوسط </a:t>
            </a:r>
            <a:r>
              <a:rPr lang="en-US" sz="3600" b="1" dirty="0">
                <a:solidFill>
                  <a:srgbClr val="00B0F0"/>
                </a:solidFill>
                <a:cs typeface="B Titr" panose="00000700000000000000" pitchFamily="2" charset="-78"/>
              </a:rPr>
              <a:t>Moderate</a:t>
            </a:r>
            <a:r>
              <a:rPr lang="en-US" b="1" dirty="0">
                <a:solidFill>
                  <a:srgbClr val="00B0F0"/>
                </a:solidFill>
                <a:cs typeface="B Titr" panose="00000700000000000000" pitchFamily="2" charset="-78"/>
              </a:rPr>
              <a:t>  </a:t>
            </a:r>
            <a:r>
              <a:rPr lang="fa-IR" b="1" dirty="0">
                <a:solidFill>
                  <a:srgbClr val="00B0F0"/>
                </a:solidFill>
                <a:cs typeface="B Titr" panose="00000700000000000000" pitchFamily="2" charset="-78"/>
              </a:rPr>
              <a:t> </a:t>
            </a:r>
            <a:endParaRPr lang="en-US" b="1" dirty="0">
              <a:solidFill>
                <a:srgbClr val="00B0F0"/>
              </a:solidFill>
              <a:cs typeface="B Titr" panose="00000700000000000000" pitchFamily="2" charset="-78"/>
            </a:endParaRPr>
          </a:p>
        </p:txBody>
      </p:sp>
      <p:sp>
        <p:nvSpPr>
          <p:cNvPr id="3" name="Content Placeholder 2"/>
          <p:cNvSpPr>
            <a:spLocks noGrp="1"/>
          </p:cNvSpPr>
          <p:nvPr>
            <p:ph idx="1"/>
          </p:nvPr>
        </p:nvSpPr>
        <p:spPr>
          <a:xfrm>
            <a:off x="58682" y="1981914"/>
            <a:ext cx="11217457" cy="3880773"/>
          </a:xfrm>
          <a:solidFill>
            <a:srgbClr val="CCFFFF"/>
          </a:solidFill>
        </p:spPr>
        <p:txBody>
          <a:bodyPr>
            <a:normAutofit/>
          </a:bodyPr>
          <a:lstStyle/>
          <a:p>
            <a:pPr marL="0" indent="0" algn="r">
              <a:lnSpc>
                <a:spcPct val="200000"/>
              </a:lnSpc>
              <a:buNone/>
            </a:pPr>
            <a:r>
              <a:rPr lang="fa-IR" sz="2400" b="1" dirty="0">
                <a:solidFill>
                  <a:srgbClr val="FF0000"/>
                </a:solidFill>
                <a:cs typeface="B Titr" panose="00000700000000000000" pitchFamily="2" charset="-78"/>
              </a:rPr>
              <a:t>به هر نوع </a:t>
            </a:r>
            <a:r>
              <a:rPr lang="fa-IR" sz="2400" b="1" dirty="0" err="1">
                <a:solidFill>
                  <a:srgbClr val="FF0000"/>
                </a:solidFill>
                <a:cs typeface="B Titr" panose="00000700000000000000" pitchFamily="2" charset="-78"/>
              </a:rPr>
              <a:t>فعاليت</a:t>
            </a:r>
            <a:r>
              <a:rPr lang="fa-IR" sz="2400" b="1" dirty="0">
                <a:solidFill>
                  <a:srgbClr val="FF0000"/>
                </a:solidFill>
                <a:cs typeface="B Titr" panose="00000700000000000000" pitchFamily="2" charset="-78"/>
              </a:rPr>
              <a:t> بدنی که منجر به </a:t>
            </a:r>
            <a:r>
              <a:rPr lang="fa-IR" sz="2400" b="1" dirty="0" err="1">
                <a:solidFill>
                  <a:srgbClr val="FF0000"/>
                </a:solidFill>
                <a:cs typeface="B Titr" panose="00000700000000000000" pitchFamily="2" charset="-78"/>
              </a:rPr>
              <a:t>افزايش</a:t>
            </a:r>
            <a:r>
              <a:rPr lang="fa-IR" sz="2400" b="1" dirty="0">
                <a:solidFill>
                  <a:srgbClr val="FF0000"/>
                </a:solidFill>
                <a:cs typeface="B Titr" panose="00000700000000000000" pitchFamily="2" charset="-78"/>
              </a:rPr>
              <a:t> تعداد ضربان قلب و دفعات تنفس در واحد زمان ( یک دقیقه )  شده گفته می شود. ولی </a:t>
            </a:r>
            <a:r>
              <a:rPr lang="fa-IR" sz="2400" b="1" dirty="0" err="1">
                <a:solidFill>
                  <a:srgbClr val="FF0000"/>
                </a:solidFill>
                <a:cs typeface="B Titr" panose="00000700000000000000" pitchFamily="2" charset="-78"/>
              </a:rPr>
              <a:t>اين</a:t>
            </a:r>
            <a:r>
              <a:rPr lang="fa-IR" sz="2400" b="1" dirty="0">
                <a:solidFill>
                  <a:srgbClr val="FF0000"/>
                </a:solidFill>
                <a:cs typeface="B Titr" panose="00000700000000000000" pitchFamily="2" charset="-78"/>
              </a:rPr>
              <a:t> </a:t>
            </a:r>
            <a:r>
              <a:rPr lang="fa-IR" sz="2400" b="1" dirty="0" err="1">
                <a:solidFill>
                  <a:srgbClr val="FF0000"/>
                </a:solidFill>
                <a:cs typeface="B Titr" panose="00000700000000000000" pitchFamily="2" charset="-78"/>
              </a:rPr>
              <a:t>افزايش</a:t>
            </a:r>
            <a:r>
              <a:rPr lang="fa-IR" sz="2400" b="1" dirty="0">
                <a:solidFill>
                  <a:srgbClr val="FF0000"/>
                </a:solidFill>
                <a:cs typeface="B Titr" panose="00000700000000000000" pitchFamily="2" charset="-78"/>
              </a:rPr>
              <a:t> تعداد دم و بازدم به حدی </a:t>
            </a:r>
            <a:r>
              <a:rPr lang="fa-IR" sz="2400" b="1" dirty="0" err="1">
                <a:solidFill>
                  <a:srgbClr val="FF0000"/>
                </a:solidFill>
                <a:cs typeface="B Titr" panose="00000700000000000000" pitchFamily="2" charset="-78"/>
              </a:rPr>
              <a:t>نيست</a:t>
            </a:r>
            <a:r>
              <a:rPr lang="fa-IR" sz="2400" b="1" dirty="0">
                <a:solidFill>
                  <a:srgbClr val="FF0000"/>
                </a:solidFill>
                <a:cs typeface="B Titr" panose="00000700000000000000" pitchFamily="2" charset="-78"/>
              </a:rPr>
              <a:t> که مانع صحبت کردن فرد شود. که همراه با گرم شدن بدن و عرق کردن نیز است.</a:t>
            </a:r>
            <a:endParaRPr lang="en-US" sz="24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1122997834"/>
      </p:ext>
    </p:extLst>
  </p:cSld>
  <p:clrMapOvr>
    <a:masterClrMapping/>
  </p:clrMapOvr>
  <p:transition spd="slow">
    <p:pull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237" y="567559"/>
            <a:ext cx="9181369" cy="1320800"/>
          </a:xfrm>
        </p:spPr>
        <p:txBody>
          <a:bodyPr/>
          <a:lstStyle/>
          <a:p>
            <a:pPr algn="ctr" rtl="1"/>
            <a:r>
              <a:rPr lang="fa-IR" b="1" dirty="0"/>
              <a:t> </a:t>
            </a:r>
            <a:r>
              <a:rPr lang="fa-IR" sz="4000" b="1" dirty="0" err="1">
                <a:solidFill>
                  <a:srgbClr val="FF0000"/>
                </a:solidFill>
                <a:cs typeface="B Titr" panose="00000700000000000000" pitchFamily="2" charset="-78"/>
              </a:rPr>
              <a:t>فعاليت</a:t>
            </a:r>
            <a:r>
              <a:rPr lang="fa-IR" sz="4000" b="1" dirty="0">
                <a:solidFill>
                  <a:srgbClr val="FF0000"/>
                </a:solidFill>
                <a:cs typeface="B Titr" panose="00000700000000000000" pitchFamily="2" charset="-78"/>
              </a:rPr>
              <a:t> بدنی سخت یا </a:t>
            </a:r>
            <a:r>
              <a:rPr lang="fa-IR" sz="4000" b="1" dirty="0" err="1">
                <a:solidFill>
                  <a:srgbClr val="FF0000"/>
                </a:solidFill>
                <a:cs typeface="B Titr" panose="00000700000000000000" pitchFamily="2" charset="-78"/>
              </a:rPr>
              <a:t>شديد</a:t>
            </a:r>
            <a:r>
              <a:rPr lang="en-US" sz="4000" b="1" dirty="0">
                <a:solidFill>
                  <a:srgbClr val="FF0000"/>
                </a:solidFill>
                <a:cs typeface="B Titr" panose="00000700000000000000" pitchFamily="2" charset="-78"/>
              </a:rPr>
              <a:t>vigorous </a:t>
            </a:r>
            <a:endParaRPr lang="en-US" b="1" dirty="0">
              <a:solidFill>
                <a:srgbClr val="FF0000"/>
              </a:solidFill>
              <a:cs typeface="B Titr" panose="00000700000000000000" pitchFamily="2" charset="-78"/>
            </a:endParaRPr>
          </a:p>
        </p:txBody>
      </p:sp>
      <p:sp useBgFill="1">
        <p:nvSpPr>
          <p:cNvPr id="3" name="Content Placeholder 2"/>
          <p:cNvSpPr>
            <a:spLocks noGrp="1"/>
          </p:cNvSpPr>
          <p:nvPr>
            <p:ph idx="1"/>
          </p:nvPr>
        </p:nvSpPr>
        <p:spPr>
          <a:xfrm>
            <a:off x="204366" y="2087016"/>
            <a:ext cx="11378033" cy="3880773"/>
          </a:xfrm>
        </p:spPr>
        <p:txBody>
          <a:bodyPr>
            <a:normAutofit/>
          </a:bodyPr>
          <a:lstStyle/>
          <a:p>
            <a:pPr marL="0" indent="0" algn="r">
              <a:lnSpc>
                <a:spcPct val="200000"/>
              </a:lnSpc>
              <a:buNone/>
            </a:pPr>
            <a:r>
              <a:rPr lang="fa-IR" sz="2400" b="1" dirty="0">
                <a:solidFill>
                  <a:srgbClr val="009900"/>
                </a:solidFill>
                <a:cs typeface="B Titr" panose="00000700000000000000" pitchFamily="2" charset="-78"/>
              </a:rPr>
              <a:t>در </a:t>
            </a:r>
            <a:r>
              <a:rPr lang="fa-IR" sz="2400" b="1" dirty="0" err="1">
                <a:solidFill>
                  <a:srgbClr val="009900"/>
                </a:solidFill>
                <a:cs typeface="B Titr" panose="00000700000000000000" pitchFamily="2" charset="-78"/>
              </a:rPr>
              <a:t>فعاليت</a:t>
            </a:r>
            <a:r>
              <a:rPr lang="fa-IR" sz="2400" b="1" dirty="0">
                <a:solidFill>
                  <a:srgbClr val="009900"/>
                </a:solidFill>
                <a:cs typeface="B Titr" panose="00000700000000000000" pitchFamily="2" charset="-78"/>
              </a:rPr>
              <a:t> بدنی سخت یا </a:t>
            </a:r>
            <a:r>
              <a:rPr lang="fa-IR" sz="2400" b="1" dirty="0" err="1">
                <a:solidFill>
                  <a:srgbClr val="009900"/>
                </a:solidFill>
                <a:cs typeface="B Titr" panose="00000700000000000000" pitchFamily="2" charset="-78"/>
              </a:rPr>
              <a:t>شديد</a:t>
            </a:r>
            <a:r>
              <a:rPr lang="fa-IR" sz="2400" b="1" dirty="0">
                <a:solidFill>
                  <a:srgbClr val="009900"/>
                </a:solidFill>
                <a:cs typeface="B Titr" panose="00000700000000000000" pitchFamily="2" charset="-78"/>
              </a:rPr>
              <a:t> ، میزان تلاش فرد برای انجام فعالیت،  بیشتر از فعالیت بدنی متوسط می باشد. بطوری که به علت تشدید تنفس و سرعت بالای تبادل هوا در دستگاه تنفس،  شخص قادر </a:t>
            </a:r>
            <a:r>
              <a:rPr lang="fa-IR" sz="2400" b="1" dirty="0" err="1">
                <a:solidFill>
                  <a:srgbClr val="009900"/>
                </a:solidFill>
                <a:cs typeface="B Titr" panose="00000700000000000000" pitchFamily="2" charset="-78"/>
              </a:rPr>
              <a:t>نيست</a:t>
            </a:r>
            <a:r>
              <a:rPr lang="fa-IR" sz="2400" b="1" dirty="0">
                <a:solidFill>
                  <a:srgbClr val="009900"/>
                </a:solidFill>
                <a:cs typeface="B Titr" panose="00000700000000000000" pitchFamily="2" charset="-78"/>
              </a:rPr>
              <a:t> به راحتی صحبت کند و یا بیشتر از سه یا </a:t>
            </a:r>
            <a:r>
              <a:rPr lang="fa-IR" sz="2400" b="1" dirty="0" err="1">
                <a:solidFill>
                  <a:srgbClr val="009900"/>
                </a:solidFill>
                <a:cs typeface="B Titr" panose="00000700000000000000" pitchFamily="2" charset="-78"/>
              </a:rPr>
              <a:t>چها</a:t>
            </a:r>
            <a:r>
              <a:rPr lang="fa-IR" sz="2400" b="1" dirty="0">
                <a:solidFill>
                  <a:srgbClr val="009900"/>
                </a:solidFill>
                <a:cs typeface="B Titr" panose="00000700000000000000" pitchFamily="2" charset="-78"/>
              </a:rPr>
              <a:t> ر کلمه را بدون وقفه پشت سرهم ادا کند .</a:t>
            </a:r>
            <a:endParaRPr lang="en-US" sz="2400" b="1" dirty="0">
              <a:solidFill>
                <a:srgbClr val="009900"/>
              </a:solidFill>
              <a:cs typeface="B Titr" panose="00000700000000000000" pitchFamily="2" charset="-78"/>
            </a:endParaRPr>
          </a:p>
        </p:txBody>
      </p:sp>
    </p:spTree>
    <p:extLst>
      <p:ext uri="{BB962C8B-B14F-4D97-AF65-F5344CB8AC3E}">
        <p14:creationId xmlns:p14="http://schemas.microsoft.com/office/powerpoint/2010/main" val="1187886062"/>
      </p:ext>
    </p:extLst>
  </p:cSld>
  <p:clrMapOvr>
    <a:masterClrMapping/>
  </p:clrMapOvr>
  <p:transition spd="slow">
    <p:pull dir="l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099" y="409903"/>
            <a:ext cx="8596668" cy="1320800"/>
          </a:xfrm>
        </p:spPr>
        <p:txBody>
          <a:bodyPr>
            <a:normAutofit/>
          </a:bodyPr>
          <a:lstStyle/>
          <a:p>
            <a:pPr algn="ctr"/>
            <a:r>
              <a:rPr lang="fa-IR" sz="4400" b="1" dirty="0">
                <a:solidFill>
                  <a:srgbClr val="FF0000"/>
                </a:solidFill>
                <a:cs typeface="B Titr" panose="00000700000000000000" pitchFamily="2" charset="-78"/>
              </a:rPr>
              <a:t>هرم فعالیت بدنی چیست ؟</a:t>
            </a:r>
            <a:endParaRPr lang="en-US" sz="44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282210" y="1936147"/>
            <a:ext cx="11247638" cy="4511950"/>
          </a:xfrm>
          <a:solidFill>
            <a:srgbClr val="E7E7FF"/>
          </a:solidFill>
        </p:spPr>
        <p:txBody>
          <a:bodyPr>
            <a:normAutofit/>
          </a:bodyPr>
          <a:lstStyle/>
          <a:p>
            <a:pPr marL="0" indent="0" algn="r" rtl="1">
              <a:buNone/>
            </a:pPr>
            <a:r>
              <a:rPr lang="fa-IR" sz="3600" b="1" dirty="0">
                <a:solidFill>
                  <a:srgbClr val="0070C0"/>
                </a:solidFill>
                <a:cs typeface="B Nazanin" panose="00000400000000000000" pitchFamily="2" charset="-78"/>
              </a:rPr>
              <a:t>دانشمندان ميزان فعاليت بدني مطلوب افراد در طول هفته را  بصورت يك هرم در نظر مي گيرند . در کتابهای مرجع ، هرم را برای بالغین و افراد بزرگسال ارائه نموده اند که البته این  مهم است تنوع و فرحبخش بودن فعالیتها در نزد کودکان و نوجوانان است که از اهمیت بالایی برخوردار  است تا این فعالیتها نهادینه و یا به صورت مداوم و مرتب صورت گرفته و هدف انجام  60 دقیقه فعالیت بدنی روزانه در نوجوان یا دانش آموز محقق شود</a:t>
            </a:r>
            <a:r>
              <a:rPr lang="fa-IR" sz="2800" b="1" dirty="0">
                <a:solidFill>
                  <a:srgbClr val="0070C0"/>
                </a:solidFill>
                <a:cs typeface="B Nazanin" panose="00000400000000000000" pitchFamily="2" charset="-78"/>
              </a:rPr>
              <a:t>.  </a:t>
            </a:r>
            <a:endParaRPr lang="en-US" sz="2800" b="1" dirty="0">
              <a:solidFill>
                <a:srgbClr val="0070C0"/>
              </a:solidFill>
              <a:cs typeface="B Nazanin" panose="00000400000000000000" pitchFamily="2" charset="-78"/>
            </a:endParaRPr>
          </a:p>
        </p:txBody>
      </p:sp>
    </p:spTree>
    <p:extLst>
      <p:ext uri="{BB962C8B-B14F-4D97-AF65-F5344CB8AC3E}">
        <p14:creationId xmlns:p14="http://schemas.microsoft.com/office/powerpoint/2010/main" val="2776688010"/>
      </p:ext>
    </p:extLst>
  </p:cSld>
  <p:clrMapOvr>
    <a:masterClrMapping/>
  </p:clrMapOvr>
  <p:transition spd="slow">
    <p:pull dir="l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072" y="462455"/>
            <a:ext cx="8596668" cy="1320800"/>
          </a:xfrm>
        </p:spPr>
        <p:txBody>
          <a:bodyPr>
            <a:normAutofit/>
          </a:bodyPr>
          <a:lstStyle/>
          <a:p>
            <a:pPr algn="ctr"/>
            <a:r>
              <a:rPr lang="fa-IR" sz="3600" b="1" dirty="0">
                <a:solidFill>
                  <a:srgbClr val="FF0000"/>
                </a:solidFill>
                <a:cs typeface="B Titr" panose="00000700000000000000" pitchFamily="2" charset="-78"/>
              </a:rPr>
              <a:t>هرم فعالیت بدنی و فعالیتهای سطح اول </a:t>
            </a:r>
            <a:endParaRPr lang="en-US" sz="36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357353" y="1923392"/>
            <a:ext cx="10482502" cy="4625603"/>
          </a:xfrm>
        </p:spPr>
        <p:txBody>
          <a:bodyPr>
            <a:normAutofit/>
          </a:bodyPr>
          <a:lstStyle/>
          <a:p>
            <a:pPr algn="just" rtl="1">
              <a:lnSpc>
                <a:spcPct val="150000"/>
              </a:lnSpc>
              <a:buClr>
                <a:srgbClr val="0070C0"/>
              </a:buClr>
            </a:pPr>
            <a:r>
              <a:rPr lang="fa-IR" sz="2000" b="1" dirty="0">
                <a:solidFill>
                  <a:srgbClr val="002060"/>
                </a:solidFill>
                <a:cs typeface="B Zar" pitchFamily="2" charset="-78"/>
              </a:rPr>
              <a:t>هرم فعالیت بدنی دارای چهار سطح می باشد .چهار سطح هرم بر اساس میزان نتایج مفید حاصل  از فعالیت بدنی منظم ، مشخص شده است. </a:t>
            </a:r>
            <a:r>
              <a:rPr lang="fa-IR" sz="2000" b="1" dirty="0" err="1">
                <a:solidFill>
                  <a:srgbClr val="002060"/>
                </a:solidFill>
                <a:cs typeface="B Zar" pitchFamily="2" charset="-78"/>
              </a:rPr>
              <a:t>فعالیتهایی</a:t>
            </a:r>
            <a:r>
              <a:rPr lang="fa-IR" sz="2000" b="1" dirty="0">
                <a:solidFill>
                  <a:srgbClr val="002060"/>
                </a:solidFill>
                <a:cs typeface="B Zar" pitchFamily="2" charset="-78"/>
              </a:rPr>
              <a:t> که تأثیر و </a:t>
            </a:r>
            <a:r>
              <a:rPr lang="fa-IR" sz="2000" b="1" dirty="0" err="1">
                <a:solidFill>
                  <a:srgbClr val="002060"/>
                </a:solidFill>
                <a:cs typeface="B Zar" pitchFamily="2" charset="-78"/>
              </a:rPr>
              <a:t>سیعی</a:t>
            </a:r>
            <a:r>
              <a:rPr lang="fa-IR" sz="2000" b="1" dirty="0">
                <a:solidFill>
                  <a:srgbClr val="002060"/>
                </a:solidFill>
                <a:cs typeface="B Zar" pitchFamily="2" charset="-78"/>
              </a:rPr>
              <a:t> بر تندرستی جامعه و گروه کثیری از مردم دارند، در </a:t>
            </a:r>
            <a:r>
              <a:rPr lang="fa-IR" sz="2000" b="1" dirty="0" err="1">
                <a:solidFill>
                  <a:srgbClr val="002060"/>
                </a:solidFill>
                <a:cs typeface="B Zar" pitchFamily="2" charset="-78"/>
              </a:rPr>
              <a:t>قاعدة</a:t>
            </a:r>
            <a:r>
              <a:rPr lang="fa-IR" sz="2000" b="1" dirty="0">
                <a:solidFill>
                  <a:srgbClr val="002060"/>
                </a:solidFill>
                <a:cs typeface="B Zar" pitchFamily="2" charset="-78"/>
              </a:rPr>
              <a:t> هرم  می باشند فعالیتهای روزمره زندگی که بطور  معمول انجام می شوند و بهتر است با تحرک بیشتر باشد . در این سطح قرار می گیرد.</a:t>
            </a:r>
          </a:p>
          <a:p>
            <a:pPr algn="just" rtl="1">
              <a:lnSpc>
                <a:spcPct val="150000"/>
              </a:lnSpc>
              <a:buClr>
                <a:srgbClr val="0070C0"/>
              </a:buClr>
            </a:pPr>
            <a:r>
              <a:rPr lang="fa-IR" sz="2000" b="1" dirty="0">
                <a:solidFill>
                  <a:srgbClr val="002060"/>
                </a:solidFill>
                <a:cs typeface="B Zar" pitchFamily="2" charset="-78"/>
              </a:rPr>
              <a:t>فعالیتهای مانند پیاده رفتن به محل کار، پیاده روی برای خرید به جای رانندگی، استفاده از پله به جای آسانسور، زودتر پیاده شدن از تاکسی و اتوبوس یا پارک اتومبیل چند خیابان جلوتر و طی قسمتی از مسیر به صورت پیاده، انجام کارهای باغچه و حیاط مثال های از این گروه فعالیتها هستند.</a:t>
            </a:r>
            <a:endParaRPr lang="en-US" sz="2000" b="1" dirty="0">
              <a:solidFill>
                <a:srgbClr val="002060"/>
              </a:solidFill>
              <a:cs typeface="B Zar" pitchFamily="2" charset="-78"/>
            </a:endParaRPr>
          </a:p>
        </p:txBody>
      </p:sp>
    </p:spTree>
    <p:extLst>
      <p:ext uri="{BB962C8B-B14F-4D97-AF65-F5344CB8AC3E}">
        <p14:creationId xmlns:p14="http://schemas.microsoft.com/office/powerpoint/2010/main" val="3470634720"/>
      </p:ext>
    </p:extLst>
  </p:cSld>
  <p:clrMapOvr>
    <a:masterClrMapping/>
  </p:clrMapOvr>
  <p:transition spd="slow">
    <p:pull dir="lu"/>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502920"/>
            <a:ext cx="9784080" cy="1508760"/>
          </a:xfrm>
        </p:spPr>
        <p:txBody>
          <a:bodyPr anchor="ctr"/>
          <a:lstStyle/>
          <a:p>
            <a:pPr marL="182880" lvl="0" indent="-182880" algn="ctr" rtl="1">
              <a:lnSpc>
                <a:spcPct val="90000"/>
              </a:lnSpc>
              <a:spcBef>
                <a:spcPts val="1200"/>
              </a:spcBef>
              <a:spcAft>
                <a:spcPts val="200"/>
              </a:spcAft>
            </a:pPr>
            <a:r>
              <a:rPr lang="fa-IR" sz="3600" b="1" cap="none" dirty="0">
                <a:solidFill>
                  <a:srgbClr val="009900"/>
                </a:solidFill>
                <a:latin typeface="Tahoma" panose="020B0604030504040204" pitchFamily="34" charset="0"/>
                <a:ea typeface="+mn-ea"/>
                <a:cs typeface="B Titr" panose="00000700000000000000" pitchFamily="2" charset="-78"/>
              </a:rPr>
              <a:t>فعالیتهای سطح دوم هرم </a:t>
            </a:r>
            <a:br>
              <a:rPr lang="fa-IR" sz="2200" cap="none" dirty="0">
                <a:solidFill>
                  <a:srgbClr val="000000"/>
                </a:solidFill>
                <a:latin typeface="Tahoma" panose="020B0604030504040204" pitchFamily="34" charset="0"/>
                <a:ea typeface="+mn-ea"/>
              </a:rPr>
            </a:br>
            <a:endParaRPr lang="en-US" dirty="0"/>
          </a:p>
        </p:txBody>
      </p:sp>
      <p:sp>
        <p:nvSpPr>
          <p:cNvPr id="3" name="Content Placeholder 2"/>
          <p:cNvSpPr>
            <a:spLocks noGrp="1"/>
          </p:cNvSpPr>
          <p:nvPr>
            <p:ph idx="1"/>
          </p:nvPr>
        </p:nvSpPr>
        <p:spPr>
          <a:xfrm>
            <a:off x="272955" y="1718441"/>
            <a:ext cx="11641541" cy="4903076"/>
          </a:xfrm>
        </p:spPr>
        <p:txBody>
          <a:bodyPr>
            <a:normAutofit/>
          </a:bodyPr>
          <a:lstStyle/>
          <a:p>
            <a:pPr marL="0" indent="0" algn="just" rtl="1">
              <a:lnSpc>
                <a:spcPct val="150000"/>
              </a:lnSpc>
              <a:buNone/>
            </a:pPr>
            <a:r>
              <a:rPr lang="fa-IR" b="1" dirty="0">
                <a:solidFill>
                  <a:srgbClr val="002060"/>
                </a:solidFill>
                <a:latin typeface="Tahoma" panose="020B0604030504040204" pitchFamily="34" charset="0"/>
                <a:cs typeface="B Zar" pitchFamily="2" charset="-78"/>
              </a:rPr>
              <a:t>فعالیتهای پر تحرک هوازی  و ورزشهای فعال فعالیت </a:t>
            </a:r>
            <a:r>
              <a:rPr lang="fa-IR" b="1" dirty="0" err="1">
                <a:solidFill>
                  <a:srgbClr val="002060"/>
                </a:solidFill>
                <a:latin typeface="Tahoma" panose="020B0604030504040204" pitchFamily="34" charset="0"/>
                <a:cs typeface="B Zar" pitchFamily="2" charset="-78"/>
              </a:rPr>
              <a:t>هایی</a:t>
            </a:r>
            <a:r>
              <a:rPr lang="fa-IR" b="1" dirty="0">
                <a:solidFill>
                  <a:srgbClr val="002060"/>
                </a:solidFill>
                <a:latin typeface="Tahoma" panose="020B0604030504040204" pitchFamily="34" charset="0"/>
                <a:cs typeface="B Zar" pitchFamily="2" charset="-78"/>
              </a:rPr>
              <a:t> هستند که در زمان نسبتاً طولانی و با شدت معینی ا </a:t>
            </a:r>
            <a:r>
              <a:rPr lang="fa-IR" b="1" dirty="0" err="1">
                <a:solidFill>
                  <a:srgbClr val="002060"/>
                </a:solidFill>
                <a:latin typeface="Tahoma" panose="020B0604030504040204" pitchFamily="34" charset="0"/>
                <a:cs typeface="B Zar" pitchFamily="2" charset="-78"/>
              </a:rPr>
              <a:t>نجام</a:t>
            </a:r>
            <a:r>
              <a:rPr lang="fa-IR" b="1" dirty="0">
                <a:solidFill>
                  <a:srgbClr val="002060"/>
                </a:solidFill>
                <a:latin typeface="Tahoma" panose="020B0604030504040204" pitchFamily="34" charset="0"/>
                <a:cs typeface="B Zar" pitchFamily="2" charset="-78"/>
              </a:rPr>
              <a:t> می شوند. مانند پیاده روی سریع، دویدن، دوچرخه سواری، شنا، حرکات موزون هوازی. این فعالیت ها برای آمادگی قلبی-عروقی و کنترل وزن و شادابی و سرزندگی بسیار مفید هستند. برخی ورزشها و برنامه های تفریحی فعال مانند انواع ورزشهای با توپ مثل فوتبال و بسکتبال، تنیس، والیبال، کوهنوردی، اسکی، صخره نوردی و... جزء این گروه طبقه بندی می شوند.</a:t>
            </a:r>
          </a:p>
          <a:p>
            <a:pPr marL="0" indent="0" algn="just" rtl="1">
              <a:lnSpc>
                <a:spcPct val="150000"/>
              </a:lnSpc>
              <a:buNone/>
            </a:pPr>
            <a:r>
              <a:rPr lang="fa-IR" b="1" dirty="0">
                <a:solidFill>
                  <a:srgbClr val="002060"/>
                </a:solidFill>
                <a:latin typeface="Tahoma" panose="020B0604030504040204" pitchFamily="34" charset="0"/>
                <a:cs typeface="B Zar" pitchFamily="2" charset="-78"/>
              </a:rPr>
              <a:t> این دسته فعالیتها در مجموع باید در اکثر روزهای هفته در بزرگسالان 5 روز یا در تمام ایام هفته ، انجام شوند.( این گروه فعالیتها برای نوجوانان یا گروه سنی 6 تا 18 سال باید 60 دقیقه در روز باشد . )</a:t>
            </a:r>
          </a:p>
          <a:p>
            <a:pPr marL="0" indent="0" algn="just" rtl="1">
              <a:lnSpc>
                <a:spcPct val="150000"/>
              </a:lnSpc>
              <a:buNone/>
            </a:pPr>
            <a:r>
              <a:rPr lang="fa-IR" b="1" dirty="0">
                <a:solidFill>
                  <a:srgbClr val="002060"/>
                </a:solidFill>
                <a:latin typeface="Tahoma" panose="020B0604030504040204" pitchFamily="34" charset="0"/>
                <a:cs typeface="B Zar" pitchFamily="2" charset="-78"/>
              </a:rPr>
              <a:t> مدت انجام این فعالیت ها برای بالغین و افراد بالای 18 سال روزانه حداقل باید 30  دقیقه و با شدتی معادل تند راه رفتن یا با  شدت فعالیت بدنی متوسط می باشد.</a:t>
            </a:r>
          </a:p>
          <a:p>
            <a:pPr algn="just" rtl="1"/>
            <a:endParaRPr lang="en-US" b="1" dirty="0"/>
          </a:p>
        </p:txBody>
      </p:sp>
    </p:spTree>
    <p:extLst>
      <p:ext uri="{BB962C8B-B14F-4D97-AF65-F5344CB8AC3E}">
        <p14:creationId xmlns:p14="http://schemas.microsoft.com/office/powerpoint/2010/main" val="3319204664"/>
      </p:ext>
    </p:extLst>
  </p:cSld>
  <p:clrMapOvr>
    <a:masterClrMapping/>
  </p:clrMapOvr>
  <p:transition spd="slow">
    <p:pull dir="l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87" y="95533"/>
            <a:ext cx="9784080" cy="1206083"/>
          </a:xfrm>
        </p:spPr>
        <p:txBody>
          <a:bodyPr>
            <a:normAutofit/>
          </a:bodyPr>
          <a:lstStyle/>
          <a:p>
            <a:pPr algn="ctr">
              <a:lnSpc>
                <a:spcPct val="150000"/>
              </a:lnSpc>
            </a:pPr>
            <a:r>
              <a:rPr lang="fa-IR" sz="4000" b="1" cap="none" dirty="0">
                <a:solidFill>
                  <a:srgbClr val="F56617"/>
                </a:solidFill>
                <a:latin typeface="Tahoma" panose="020B0604030504040204" pitchFamily="34" charset="0"/>
                <a:cs typeface="B Titr" panose="00000700000000000000" pitchFamily="2" charset="-78"/>
              </a:rPr>
              <a:t>فعالیتهای سطح سوم  هرم</a:t>
            </a:r>
            <a:endParaRPr lang="en-US" sz="4000" b="1" dirty="0">
              <a:cs typeface="B Titr" panose="00000700000000000000" pitchFamily="2" charset="-78"/>
            </a:endParaRPr>
          </a:p>
        </p:txBody>
      </p:sp>
      <p:sp>
        <p:nvSpPr>
          <p:cNvPr id="3" name="Content Placeholder 2"/>
          <p:cNvSpPr>
            <a:spLocks noGrp="1"/>
          </p:cNvSpPr>
          <p:nvPr>
            <p:ph idx="1"/>
          </p:nvPr>
        </p:nvSpPr>
        <p:spPr>
          <a:xfrm>
            <a:off x="213658" y="1664868"/>
            <a:ext cx="11491415" cy="4618121"/>
          </a:xfrm>
          <a:solidFill>
            <a:srgbClr val="E7E7FF"/>
          </a:solidFill>
        </p:spPr>
        <p:txBody>
          <a:bodyPr>
            <a:noAutofit/>
          </a:bodyPr>
          <a:lstStyle/>
          <a:p>
            <a:pPr marL="0" indent="0" algn="just" rtl="1">
              <a:lnSpc>
                <a:spcPct val="150000"/>
              </a:lnSpc>
              <a:buNone/>
            </a:pPr>
            <a:r>
              <a:rPr lang="fa-IR" sz="2000" b="1" dirty="0">
                <a:solidFill>
                  <a:srgbClr val="002060"/>
                </a:solidFill>
                <a:latin typeface="Tahoma" panose="020B0604030504040204" pitchFamily="34" charset="0"/>
                <a:cs typeface="B Zar" pitchFamily="2" charset="-78"/>
              </a:rPr>
              <a:t>تمرینات کششی، انعطاف پذیری و قدرتی (آمادگی جسمانی) جزء این گروه محسوب می شوند.</a:t>
            </a:r>
          </a:p>
          <a:p>
            <a:pPr marL="0" indent="0" algn="just" rtl="1">
              <a:lnSpc>
                <a:spcPct val="150000"/>
              </a:lnSpc>
              <a:buNone/>
            </a:pPr>
            <a:r>
              <a:rPr lang="fa-IR" sz="2000" b="1" dirty="0">
                <a:solidFill>
                  <a:srgbClr val="002060"/>
                </a:solidFill>
                <a:latin typeface="Tahoma" panose="020B0604030504040204" pitchFamily="34" charset="0"/>
                <a:cs typeface="B Zar" pitchFamily="2" charset="-78"/>
              </a:rPr>
              <a:t>تمرینهای کششی، تمرین هایی هستند که به انعطاف پذیری شما کمک می کنند و باید حداقل 2 روزدر هفته انجام شوند. از آنجا که تمرین های پایین تر هرم تأثیر چندانی در بهبود انعطاف پذیری ندارند، انجام این تمرینها ضروری هستند.</a:t>
            </a:r>
          </a:p>
          <a:p>
            <a:pPr marL="0" indent="0" algn="just" rtl="1">
              <a:lnSpc>
                <a:spcPct val="150000"/>
              </a:lnSpc>
              <a:buNone/>
            </a:pPr>
            <a:r>
              <a:rPr lang="fa-IR" sz="2000" b="1" dirty="0">
                <a:solidFill>
                  <a:srgbClr val="002060"/>
                </a:solidFill>
                <a:latin typeface="Tahoma" panose="020B0604030504040204" pitchFamily="34" charset="0"/>
                <a:cs typeface="B Zar" pitchFamily="2" charset="-78"/>
              </a:rPr>
              <a:t>تمرین های قدرتی و استقامت عضلانی ، تمرین </a:t>
            </a:r>
            <a:r>
              <a:rPr lang="fa-IR" sz="2000" b="1" dirty="0" err="1">
                <a:solidFill>
                  <a:srgbClr val="002060"/>
                </a:solidFill>
                <a:latin typeface="Tahoma" panose="020B0604030504040204" pitchFamily="34" charset="0"/>
                <a:cs typeface="B Zar" pitchFamily="2" charset="-78"/>
              </a:rPr>
              <a:t>هایی</a:t>
            </a:r>
            <a:r>
              <a:rPr lang="fa-IR" sz="2000" b="1" dirty="0">
                <a:solidFill>
                  <a:srgbClr val="002060"/>
                </a:solidFill>
                <a:latin typeface="Tahoma" panose="020B0604030504040204" pitchFamily="34" charset="0"/>
                <a:cs typeface="B Zar" pitchFamily="2" charset="-78"/>
              </a:rPr>
              <a:t> هستند که به طور اختصاصی برای ایجاد  قدرت و استقامت عضلانی طراحی شده </a:t>
            </a:r>
            <a:r>
              <a:rPr lang="fa-IR" sz="2000" b="1" dirty="0" err="1">
                <a:solidFill>
                  <a:srgbClr val="002060"/>
                </a:solidFill>
                <a:latin typeface="Tahoma" panose="020B0604030504040204" pitchFamily="34" charset="0"/>
                <a:cs typeface="B Zar" pitchFamily="2" charset="-78"/>
              </a:rPr>
              <a:t>اند</a:t>
            </a:r>
            <a:r>
              <a:rPr lang="fa-IR" sz="2000" b="1" dirty="0">
                <a:solidFill>
                  <a:srgbClr val="002060"/>
                </a:solidFill>
                <a:latin typeface="Tahoma" panose="020B0604030504040204" pitchFamily="34" charset="0"/>
                <a:cs typeface="B Zar" pitchFamily="2" charset="-78"/>
              </a:rPr>
              <a:t>. این تمرینها نیز ضروری هستند زیرا که فعالیتهای پایین تر هرم باز تأثیر چندانی در بهبود این قسمت ندارند و حداقل باید2 تا3 روز در </a:t>
            </a:r>
            <a:r>
              <a:rPr lang="fa-IR" sz="2000" b="1" dirty="0" err="1">
                <a:solidFill>
                  <a:srgbClr val="002060"/>
                </a:solidFill>
                <a:latin typeface="Tahoma" panose="020B0604030504040204" pitchFamily="34" charset="0"/>
                <a:cs typeface="B Zar" pitchFamily="2" charset="-78"/>
              </a:rPr>
              <a:t>هرهفته</a:t>
            </a:r>
            <a:r>
              <a:rPr lang="fa-IR" sz="2000" b="1" dirty="0">
                <a:solidFill>
                  <a:srgbClr val="002060"/>
                </a:solidFill>
                <a:latin typeface="Tahoma" panose="020B0604030504040204" pitchFamily="34" charset="0"/>
                <a:cs typeface="B Zar" pitchFamily="2" charset="-78"/>
              </a:rPr>
              <a:t> این تمرین ها انجام شوند. این تمرین ها شامل کشش عضلات تا انتهای محدوده حرکتی مفاصل و یا میزانی است که شخص احساس کشیدگی </a:t>
            </a:r>
            <a:r>
              <a:rPr lang="fa-IR" sz="2000" b="1" dirty="0" err="1">
                <a:solidFill>
                  <a:srgbClr val="002060"/>
                </a:solidFill>
                <a:latin typeface="Tahoma" panose="020B0604030504040204" pitchFamily="34" charset="0"/>
                <a:cs typeface="B Zar" pitchFamily="2" charset="-78"/>
              </a:rPr>
              <a:t>درعضلات</a:t>
            </a:r>
            <a:r>
              <a:rPr lang="fa-IR" sz="2000" b="1" dirty="0">
                <a:solidFill>
                  <a:srgbClr val="002060"/>
                </a:solidFill>
                <a:latin typeface="Tahoma" panose="020B0604030504040204" pitchFamily="34" charset="0"/>
                <a:cs typeface="B Zar" pitchFamily="2" charset="-78"/>
              </a:rPr>
              <a:t> میکند ( از 6 تا 30 ثانیه  ) و مطلوب ترین حالت اعمال کشش </a:t>
            </a:r>
            <a:r>
              <a:rPr lang="fa-IR" sz="2000" b="1" dirty="0" err="1">
                <a:solidFill>
                  <a:srgbClr val="002060"/>
                </a:solidFill>
                <a:latin typeface="Tahoma" panose="020B0604030504040204" pitchFamily="34" charset="0"/>
                <a:cs typeface="B Zar" pitchFamily="2" charset="-78"/>
              </a:rPr>
              <a:t>برعضله</a:t>
            </a:r>
            <a:r>
              <a:rPr lang="fa-IR" sz="2000" b="1" dirty="0">
                <a:solidFill>
                  <a:srgbClr val="002060"/>
                </a:solidFill>
                <a:latin typeface="Tahoma" panose="020B0604030504040204" pitchFamily="34" charset="0"/>
                <a:cs typeface="B Zar" pitchFamily="2" charset="-78"/>
              </a:rPr>
              <a:t> به مدت30 ثانیه به طور مداوم میباشد. </a:t>
            </a:r>
          </a:p>
          <a:p>
            <a:pPr algn="r">
              <a:lnSpc>
                <a:spcPct val="150000"/>
              </a:lnSpc>
            </a:pPr>
            <a:endParaRPr lang="en-US" b="1" dirty="0">
              <a:cs typeface="B Compset" pitchFamily="2" charset="-78"/>
            </a:endParaRPr>
          </a:p>
        </p:txBody>
      </p:sp>
    </p:spTree>
    <p:extLst>
      <p:ext uri="{BB962C8B-B14F-4D97-AF65-F5344CB8AC3E}">
        <p14:creationId xmlns:p14="http://schemas.microsoft.com/office/powerpoint/2010/main" val="3209912452"/>
      </p:ext>
    </p:extLst>
  </p:cSld>
  <p:clrMapOvr>
    <a:masterClrMapping/>
  </p:clrMapOvr>
  <p:transition spd="slow">
    <p:pull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459" y="357352"/>
            <a:ext cx="8596668" cy="1320800"/>
          </a:xfrm>
        </p:spPr>
        <p:txBody>
          <a:bodyPr>
            <a:normAutofit/>
          </a:bodyPr>
          <a:lstStyle/>
          <a:p>
            <a:pPr algn="ctr"/>
            <a:r>
              <a:rPr lang="fa-IR" sz="4400" b="1" cap="none" dirty="0">
                <a:solidFill>
                  <a:srgbClr val="FF0000"/>
                </a:solidFill>
                <a:latin typeface="Tahoma" panose="020B0604030504040204" pitchFamily="34" charset="0"/>
                <a:cs typeface="B Titr" panose="00000700000000000000" pitchFamily="2" charset="-78"/>
              </a:rPr>
              <a:t>فعالیتهای سطح چهارم هرم</a:t>
            </a:r>
            <a:endParaRPr lang="en-US" sz="44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73573" y="1769241"/>
            <a:ext cx="11624441" cy="4404886"/>
          </a:xfrm>
          <a:solidFill>
            <a:srgbClr val="FFCDFF"/>
          </a:solidFill>
        </p:spPr>
        <p:txBody>
          <a:bodyPr>
            <a:normAutofit/>
          </a:bodyPr>
          <a:lstStyle/>
          <a:p>
            <a:pPr marL="0" indent="0" algn="just" rtl="1">
              <a:lnSpc>
                <a:spcPct val="150000"/>
              </a:lnSpc>
              <a:buNone/>
            </a:pPr>
            <a:r>
              <a:rPr lang="fa-IR" sz="2800" b="1" dirty="0">
                <a:cs typeface="B Mitra" pitchFamily="2" charset="-78"/>
              </a:rPr>
              <a:t>استراحت یا فعالیت هایی که با تحرک همراه نیست مانند  دیدن تلویزیون، با زیهای کامپیوتری و موبایل ،  یا  سرگرمی هایی که بدون تحرک میباشند در رأس هرم فعالیت بدنی میباشند.بدین معنی که باید کمترین زمان ممکن ازمیزان فعالیتهای شخص به این گونه فعالیتها اختصاص یابد. لازم به ذکر است که هرم فعالیتی بیانگر انواع فعالیتهای انسان در طول یک هفته و </a:t>
            </a:r>
            <a:r>
              <a:rPr lang="fa-IR" sz="2800" b="1" dirty="0" err="1">
                <a:cs typeface="B Mitra" pitchFamily="2" charset="-78"/>
              </a:rPr>
              <a:t>درمعیار</a:t>
            </a:r>
            <a:r>
              <a:rPr lang="fa-IR" sz="2800" b="1" dirty="0">
                <a:cs typeface="B Mitra" pitchFamily="2" charset="-78"/>
              </a:rPr>
              <a:t> کوچکتر و متناسب در طول یک روز میباشد و زمان خواب و استراحت ممتد شبانه برای سلامتی اهمیت خاص خود را دارد که در این تعریف </a:t>
            </a:r>
            <a:r>
              <a:rPr lang="fa-IR" sz="2800" b="1" dirty="0" err="1">
                <a:cs typeface="B Mitra" pitchFamily="2" charset="-78"/>
              </a:rPr>
              <a:t>نمی</a:t>
            </a:r>
            <a:r>
              <a:rPr lang="fa-IR" sz="2800" b="1" dirty="0">
                <a:cs typeface="B Mitra" pitchFamily="2" charset="-78"/>
              </a:rPr>
              <a:t> گنجد</a:t>
            </a:r>
            <a:r>
              <a:rPr lang="fa-IR" sz="2800" dirty="0"/>
              <a:t>.</a:t>
            </a:r>
            <a:endParaRPr lang="en-US" sz="2800" dirty="0"/>
          </a:p>
        </p:txBody>
      </p:sp>
    </p:spTree>
    <p:extLst>
      <p:ext uri="{BB962C8B-B14F-4D97-AF65-F5344CB8AC3E}">
        <p14:creationId xmlns:p14="http://schemas.microsoft.com/office/powerpoint/2010/main" val="3755076031"/>
      </p:ext>
    </p:extLst>
  </p:cSld>
  <p:clrMapOvr>
    <a:masterClrMapping/>
  </p:clrMapOvr>
  <p:transition spd="slow">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08" y="441830"/>
            <a:ext cx="9784080" cy="1508760"/>
          </a:xfrm>
          <a:solidFill>
            <a:srgbClr val="85FFBC"/>
          </a:solidFill>
        </p:spPr>
        <p:txBody>
          <a:bodyPr>
            <a:normAutofit/>
          </a:bodyPr>
          <a:lstStyle/>
          <a:p>
            <a:pPr algn="ctr"/>
            <a:r>
              <a:rPr lang="fa-IR" b="1" dirty="0">
                <a:solidFill>
                  <a:srgbClr val="FF0000"/>
                </a:solidFill>
                <a:cs typeface="B Titr" panose="00000700000000000000" pitchFamily="2" charset="-78"/>
              </a:rPr>
              <a:t>در این سخنرانی به چه چیزهایی اشاره خواهد شد</a:t>
            </a:r>
            <a:br>
              <a:rPr lang="fa-IR" dirty="0"/>
            </a:br>
            <a:endParaRPr lang="en-US" dirty="0"/>
          </a:p>
        </p:txBody>
      </p:sp>
      <p:sp>
        <p:nvSpPr>
          <p:cNvPr id="3" name="Content Placeholder 2"/>
          <p:cNvSpPr>
            <a:spLocks noGrp="1"/>
          </p:cNvSpPr>
          <p:nvPr>
            <p:ph idx="1"/>
          </p:nvPr>
        </p:nvSpPr>
        <p:spPr>
          <a:xfrm>
            <a:off x="252248" y="2244671"/>
            <a:ext cx="11277600" cy="4187660"/>
          </a:xfrm>
        </p:spPr>
        <p:txBody>
          <a:bodyPr>
            <a:normAutofit/>
          </a:bodyPr>
          <a:lstStyle/>
          <a:p>
            <a:pPr marL="0" indent="0" algn="r">
              <a:lnSpc>
                <a:spcPct val="150000"/>
              </a:lnSpc>
              <a:buNone/>
            </a:pPr>
            <a:r>
              <a:rPr lang="fa-IR" sz="2000" dirty="0">
                <a:solidFill>
                  <a:srgbClr val="002060"/>
                </a:solidFill>
                <a:cs typeface="B Titr" panose="00000700000000000000" pitchFamily="2" charset="-78"/>
              </a:rPr>
              <a:t>1- تعریف فعالیت بدنی و افتراق آن با ورزش </a:t>
            </a:r>
          </a:p>
          <a:p>
            <a:pPr marL="0" indent="0" algn="r">
              <a:lnSpc>
                <a:spcPct val="150000"/>
              </a:lnSpc>
              <a:buNone/>
            </a:pPr>
            <a:r>
              <a:rPr lang="fa-IR" sz="2000" dirty="0">
                <a:solidFill>
                  <a:srgbClr val="002060"/>
                </a:solidFill>
                <a:cs typeface="B Titr" panose="00000700000000000000" pitchFamily="2" charset="-78"/>
              </a:rPr>
              <a:t>2 – فواید و اثرات مطلوب فعالیت بدنی منظم در افراد</a:t>
            </a:r>
          </a:p>
          <a:p>
            <a:pPr marL="0" indent="0" algn="r">
              <a:lnSpc>
                <a:spcPct val="150000"/>
              </a:lnSpc>
              <a:buNone/>
            </a:pPr>
            <a:r>
              <a:rPr lang="fa-IR" sz="2000" dirty="0">
                <a:solidFill>
                  <a:srgbClr val="002060"/>
                </a:solidFill>
                <a:cs typeface="B Titr" panose="00000700000000000000" pitchFamily="2" charset="-78"/>
              </a:rPr>
              <a:t>3 - بیماریهای ناشی از کم تحرکی را که در سنین بالاتر گریبانگیر افراد می شود</a:t>
            </a:r>
          </a:p>
          <a:p>
            <a:pPr marL="0" indent="0" algn="r">
              <a:lnSpc>
                <a:spcPct val="150000"/>
              </a:lnSpc>
              <a:buNone/>
            </a:pPr>
            <a:r>
              <a:rPr lang="fa-IR" sz="2000" dirty="0">
                <a:solidFill>
                  <a:srgbClr val="002060"/>
                </a:solidFill>
                <a:cs typeface="B Titr" panose="00000700000000000000" pitchFamily="2" charset="-78"/>
              </a:rPr>
              <a:t>4 - میزان حداقل فعالیت بدنی مطلوب روزانه گروه سنی 6 تا 18 سال و 18 تا 65 سال ، و معیار شدت فعالیت بدنی </a:t>
            </a:r>
          </a:p>
          <a:p>
            <a:pPr marL="0" indent="0" algn="r">
              <a:lnSpc>
                <a:spcPct val="150000"/>
              </a:lnSpc>
              <a:buNone/>
            </a:pPr>
            <a:r>
              <a:rPr lang="fa-IR" sz="2000" dirty="0">
                <a:solidFill>
                  <a:srgbClr val="002060"/>
                </a:solidFill>
                <a:cs typeface="B Titr" panose="00000700000000000000" pitchFamily="2" charset="-78"/>
              </a:rPr>
              <a:t>5 – انواع فعالیت بدنی لازم برای گروه های سنی  و میزان آنها را در طول هفته</a:t>
            </a:r>
          </a:p>
          <a:p>
            <a:pPr marL="0" indent="0" algn="r">
              <a:lnSpc>
                <a:spcPct val="150000"/>
              </a:lnSpc>
              <a:buNone/>
            </a:pPr>
            <a:r>
              <a:rPr lang="fa-IR" sz="2000" dirty="0">
                <a:solidFill>
                  <a:srgbClr val="002060"/>
                </a:solidFill>
                <a:cs typeface="B Titr" panose="00000700000000000000" pitchFamily="2" charset="-78"/>
              </a:rPr>
              <a:t>6 – ارتباط دستگاه قلب و عروق و دستگاه تنفس با انجام فعالیت بدنی </a:t>
            </a:r>
            <a:endParaRPr lang="en-US" sz="2000" dirty="0">
              <a:solidFill>
                <a:srgbClr val="002060"/>
              </a:solidFill>
              <a:cs typeface="B Titr" panose="00000700000000000000" pitchFamily="2" charset="-78"/>
            </a:endParaRPr>
          </a:p>
          <a:p>
            <a:pPr marL="0" indent="0" algn="r">
              <a:lnSpc>
                <a:spcPct val="150000"/>
              </a:lnSpc>
              <a:buNone/>
            </a:pPr>
            <a:r>
              <a:rPr lang="fa-IR" sz="2000" dirty="0">
                <a:solidFill>
                  <a:srgbClr val="002060"/>
                </a:solidFill>
                <a:cs typeface="B Titr" panose="00000700000000000000" pitchFamily="2" charset="-78"/>
              </a:rPr>
              <a:t>7 – هرم فعالیت بدنی</a:t>
            </a:r>
            <a:endParaRPr lang="en-US" sz="2000" dirty="0">
              <a:solidFill>
                <a:srgbClr val="002060"/>
              </a:solidFill>
              <a:cs typeface="B Titr" panose="00000700000000000000" pitchFamily="2" charset="-78"/>
            </a:endParaRPr>
          </a:p>
        </p:txBody>
      </p:sp>
    </p:spTree>
    <p:extLst>
      <p:ext uri="{BB962C8B-B14F-4D97-AF65-F5344CB8AC3E}">
        <p14:creationId xmlns:p14="http://schemas.microsoft.com/office/powerpoint/2010/main" val="148312139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D0B9FF">
            <a:alpha val="94902"/>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7836" y="461192"/>
            <a:ext cx="9784080" cy="1508760"/>
          </a:xfrm>
          <a:solidFill>
            <a:srgbClr val="A3FFFF"/>
          </a:solidFill>
        </p:spPr>
        <p:txBody>
          <a:bodyPr lIns="365760"/>
          <a:lstStyle/>
          <a:p>
            <a:pPr algn="ctr"/>
            <a:r>
              <a:rPr lang="fa-IR" b="1" dirty="0">
                <a:solidFill>
                  <a:srgbClr val="0070C0"/>
                </a:solidFill>
                <a:cs typeface="B Titr" panose="00000700000000000000" pitchFamily="2" charset="-78"/>
              </a:rPr>
              <a:t>هرم فعالیت بدنی دانش آموزان و نوجوانان چگونه است؟ </a:t>
            </a:r>
            <a:endParaRPr lang="en-US" b="1" dirty="0">
              <a:solidFill>
                <a:srgbClr val="0070C0"/>
              </a:solidFill>
              <a:cs typeface="B Titr" panose="00000700000000000000" pitchFamily="2" charset="-78"/>
            </a:endParaRPr>
          </a:p>
        </p:txBody>
      </p:sp>
      <p:sp>
        <p:nvSpPr>
          <p:cNvPr id="3" name="Content Placeholder 2"/>
          <p:cNvSpPr>
            <a:spLocks noGrp="1"/>
          </p:cNvSpPr>
          <p:nvPr>
            <p:ph idx="1"/>
          </p:nvPr>
        </p:nvSpPr>
        <p:spPr>
          <a:xfrm>
            <a:off x="584343" y="1969952"/>
            <a:ext cx="10619683" cy="4562541"/>
          </a:xfrm>
        </p:spPr>
        <p:txBody>
          <a:bodyPr>
            <a:normAutofit/>
          </a:bodyPr>
          <a:lstStyle/>
          <a:p>
            <a:pPr marL="0" indent="0" algn="r">
              <a:lnSpc>
                <a:spcPct val="200000"/>
              </a:lnSpc>
              <a:buNone/>
            </a:pPr>
            <a:r>
              <a:rPr lang="fa-IR" sz="2400" b="1" dirty="0">
                <a:cs typeface="B Titr" panose="00000700000000000000" pitchFamily="2" charset="-78"/>
              </a:rPr>
              <a:t>در مورد نوجوانان  گروه سنی 6 تا 18 سال نیز این هرم فعالیت بدنی قابل استناد و ارائه می باشد فقط در </a:t>
            </a:r>
            <a:r>
              <a:rPr lang="fa-IR" sz="2400" b="1" u="sng" dirty="0">
                <a:solidFill>
                  <a:srgbClr val="0070C0"/>
                </a:solidFill>
                <a:cs typeface="B Titr" panose="00000700000000000000" pitchFamily="2" charset="-78"/>
              </a:rPr>
              <a:t>سطح دوم </a:t>
            </a:r>
            <a:r>
              <a:rPr lang="fa-IR" sz="2400" b="1" dirty="0">
                <a:cs typeface="B Titr" panose="00000700000000000000" pitchFamily="2" charset="-78"/>
              </a:rPr>
              <a:t>که عبارت از فعالیت های هوازی است بجای 30 دقیقه فعالیت بدنی متوسط در 5 روز یا تمام ایام هفته ، میزان آن مجموعا" </a:t>
            </a:r>
            <a:r>
              <a:rPr lang="fa-IR" sz="2400" b="1" dirty="0">
                <a:solidFill>
                  <a:srgbClr val="0070C0"/>
                </a:solidFill>
                <a:cs typeface="B Titr" panose="00000700000000000000" pitchFamily="2" charset="-78"/>
              </a:rPr>
              <a:t>60</a:t>
            </a:r>
            <a:r>
              <a:rPr lang="fa-IR" sz="2400" b="1" dirty="0">
                <a:cs typeface="B Titr" panose="00000700000000000000" pitchFamily="2" charset="-78"/>
              </a:rPr>
              <a:t> </a:t>
            </a:r>
            <a:r>
              <a:rPr lang="fa-IR" sz="2400" b="1" dirty="0">
                <a:solidFill>
                  <a:srgbClr val="0070C0"/>
                </a:solidFill>
                <a:cs typeface="B Titr" panose="00000700000000000000" pitchFamily="2" charset="-78"/>
              </a:rPr>
              <a:t>دقیقه</a:t>
            </a:r>
            <a:r>
              <a:rPr lang="fa-IR" sz="2400" b="1" dirty="0">
                <a:cs typeface="B Titr" panose="00000700000000000000" pitchFamily="2" charset="-78"/>
              </a:rPr>
              <a:t> فعالیتهای هوازی </a:t>
            </a:r>
            <a:r>
              <a:rPr lang="fa-IR" sz="2400" b="1" dirty="0">
                <a:solidFill>
                  <a:srgbClr val="0070C0"/>
                </a:solidFill>
                <a:cs typeface="B Titr" panose="00000700000000000000" pitchFamily="2" charset="-78"/>
              </a:rPr>
              <a:t>روزانه</a:t>
            </a:r>
            <a:r>
              <a:rPr lang="fa-IR" sz="2400" b="1" dirty="0">
                <a:cs typeface="B Titr" panose="00000700000000000000" pitchFamily="2" charset="-78"/>
              </a:rPr>
              <a:t> می باشد،که شرح جزئیات آن در انواع فعالیت های کودکان و نوجوانان گذشت و به حساسیت شرایط رشد و مراحل  بلوغ، به علاقه آنها مرتبط می باشد. </a:t>
            </a:r>
            <a:endParaRPr lang="en-US" sz="2400" b="1" dirty="0">
              <a:cs typeface="B Titr" panose="00000700000000000000" pitchFamily="2" charset="-78"/>
            </a:endParaRPr>
          </a:p>
        </p:txBody>
      </p:sp>
    </p:spTree>
    <p:extLst>
      <p:ext uri="{BB962C8B-B14F-4D97-AF65-F5344CB8AC3E}">
        <p14:creationId xmlns:p14="http://schemas.microsoft.com/office/powerpoint/2010/main" val="3871131196"/>
      </p:ext>
    </p:extLst>
  </p:cSld>
  <p:clrMapOvr>
    <a:masterClrMapping/>
  </p:clrMapOvr>
  <p:transition spd="slow">
    <p:pull dir="rd"/>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83A86-37DC-D597-45F4-6CB424C8CFD3}"/>
              </a:ext>
            </a:extLst>
          </p:cNvPr>
          <p:cNvPicPr>
            <a:picLocks noChangeAspect="1"/>
          </p:cNvPicPr>
          <p:nvPr/>
        </p:nvPicPr>
        <p:blipFill>
          <a:blip r:embed="rId2"/>
          <a:stretch>
            <a:fillRect/>
          </a:stretch>
        </p:blipFill>
        <p:spPr>
          <a:xfrm>
            <a:off x="1439917" y="980728"/>
            <a:ext cx="8660524" cy="4824536"/>
          </a:xfrm>
          <a:prstGeom prst="ellipse">
            <a:avLst/>
          </a:prstGeom>
          <a:ln w="76200" cap="rnd">
            <a:solidFill>
              <a:srgbClr val="FF99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46865127"/>
      </p:ext>
    </p:extLst>
  </p:cSld>
  <p:clrMapOvr>
    <a:masterClrMapping/>
  </p:clrMapOvr>
  <p:transition spd="slow"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625" y="346842"/>
            <a:ext cx="8596668" cy="1320800"/>
          </a:xfrm>
        </p:spPr>
        <p:txBody>
          <a:bodyPr/>
          <a:lstStyle/>
          <a:p>
            <a:pPr algn="ctr" rtl="1"/>
            <a:r>
              <a:rPr lang="fa-IR" dirty="0">
                <a:solidFill>
                  <a:srgbClr val="660066"/>
                </a:solidFill>
                <a:cs typeface="B Titr" pitchFamily="2" charset="-78"/>
              </a:rPr>
              <a:t>ضررورت و اهمیت  انجام تحرک بدنی</a:t>
            </a:r>
            <a:endParaRPr lang="en-US" dirty="0">
              <a:solidFill>
                <a:srgbClr val="660066"/>
              </a:solidFill>
            </a:endParaRPr>
          </a:p>
        </p:txBody>
      </p:sp>
      <p:sp>
        <p:nvSpPr>
          <p:cNvPr id="6" name="Rectangle 5"/>
          <p:cNvSpPr/>
          <p:nvPr/>
        </p:nvSpPr>
        <p:spPr>
          <a:xfrm>
            <a:off x="599090" y="1822894"/>
            <a:ext cx="10878205" cy="1719702"/>
          </a:xfrm>
          <a:prstGeom prst="rect">
            <a:avLst/>
          </a:prstGeom>
        </p:spPr>
        <p:txBody>
          <a:bodyPr wrap="square">
            <a:spAutoFit/>
          </a:bodyPr>
          <a:lstStyle/>
          <a:p>
            <a:pPr algn="just" rtl="1">
              <a:lnSpc>
                <a:spcPct val="150000"/>
              </a:lnSpc>
            </a:pPr>
            <a:r>
              <a:rPr lang="fa-IR" b="1" dirty="0">
                <a:solidFill>
                  <a:srgbClr val="002060"/>
                </a:solidFill>
                <a:cs typeface="B Titr" panose="00000700000000000000" pitchFamily="2" charset="-78"/>
              </a:rPr>
              <a:t>در جامعه کنونی به جهت استفاده ازسرگرمى هاى کم تحرک و الکترونیکى  محدودیت هایی براى فعالیت بدنى نوجوانان بوجود آمده است. شلوغی،فقر،ترافیک،آلودگی هوا، فقدان پارک و سایر مکانهای سالم، فعالیت بدنی را به انتخابی دشوار تبدیل نموده است.</a:t>
            </a:r>
          </a:p>
          <a:p>
            <a:pPr algn="r" rtl="1">
              <a:lnSpc>
                <a:spcPct val="150000"/>
              </a:lnSpc>
            </a:pPr>
            <a:r>
              <a:rPr lang="fa-IR" b="1" dirty="0">
                <a:solidFill>
                  <a:srgbClr val="002060"/>
                </a:solidFill>
                <a:cs typeface="B Titr" panose="00000700000000000000" pitchFamily="2" charset="-78"/>
              </a:rPr>
              <a:t> تفریحات غیر فعال مثل تماشای تلویزیون،بازیهای کامپیوتری و استفاده از گوشی همراه،تبلت و... در حال افزایش است که نتیجه این تغییرات در زندگی،افزایش میزان چاقی،دیابت و بیماریهای قلبی و عروقی را به همراه دارد </a:t>
            </a:r>
            <a:r>
              <a:rPr lang="fa-IR" b="1" dirty="0">
                <a:solidFill>
                  <a:srgbClr val="002060"/>
                </a:solidFill>
                <a:cs typeface="B Mitra" pitchFamily="2" charset="-78"/>
              </a:rPr>
              <a:t>. </a:t>
            </a:r>
            <a:endParaRPr lang="en-US" b="1" dirty="0">
              <a:solidFill>
                <a:srgbClr val="002060"/>
              </a:solidFill>
              <a:cs typeface="B Mitra" pitchFamily="2" charset="-78"/>
            </a:endParaRPr>
          </a:p>
        </p:txBody>
      </p:sp>
      <p:sp>
        <p:nvSpPr>
          <p:cNvPr id="9" name="Rectangle 8"/>
          <p:cNvSpPr/>
          <p:nvPr/>
        </p:nvSpPr>
        <p:spPr>
          <a:xfrm>
            <a:off x="378372" y="3697848"/>
            <a:ext cx="11098923" cy="2135200"/>
          </a:xfrm>
          <a:prstGeom prst="rect">
            <a:avLst/>
          </a:prstGeom>
        </p:spPr>
        <p:txBody>
          <a:bodyPr wrap="square">
            <a:spAutoFit/>
          </a:bodyPr>
          <a:lstStyle/>
          <a:p>
            <a:pPr marL="0" lvl="1" indent="0" algn="just" rtl="1">
              <a:lnSpc>
                <a:spcPct val="150000"/>
              </a:lnSpc>
              <a:buNone/>
            </a:pPr>
            <a:r>
              <a:rPr lang="fa-IR" dirty="0">
                <a:solidFill>
                  <a:srgbClr val="002060"/>
                </a:solidFill>
                <a:cs typeface="B Titr" panose="00000700000000000000" pitchFamily="2" charset="-78"/>
              </a:rPr>
              <a:t>با پیشرفت علم و تکنولوژی ، گسترش شهرها و زندگی </a:t>
            </a:r>
            <a:r>
              <a:rPr lang="fa-IR" b="1" dirty="0">
                <a:solidFill>
                  <a:srgbClr val="002060"/>
                </a:solidFill>
                <a:cs typeface="B Titr" panose="00000700000000000000" pitchFamily="2" charset="-78"/>
              </a:rPr>
              <a:t>شهر نشینی، تراکم جمعیت و کمبود فضاهای سبز ، افزایش فقر و کمبود امنیت ، میزان تحرک و فعالیت بدنی افراد کاهش یافته است ، استفاده از رژیم های غذایی ناسالم و پرکالری همراه با زندگی کم تحرک و مصرف دخانیات سه عامل خطر ساز برای ابتلاء  انسانها به بیماریهای غیر واگیر است . </a:t>
            </a:r>
          </a:p>
          <a:p>
            <a:pPr marL="0" lvl="1" indent="0" algn="just" rtl="1">
              <a:lnSpc>
                <a:spcPct val="150000"/>
              </a:lnSpc>
              <a:buNone/>
            </a:pPr>
            <a:r>
              <a:rPr lang="fa-IR" b="1" dirty="0">
                <a:solidFill>
                  <a:srgbClr val="002060"/>
                </a:solidFill>
                <a:cs typeface="B Titr" panose="00000700000000000000" pitchFamily="2" charset="-78"/>
              </a:rPr>
              <a:t>این بیماریها مسئول 80 درصد مرگ و میر در کشورهای با درآمد کم و متوسط می باشد. چهار گروه بیماریهای قلبی ، دیابت ، سرطان و بیماریهای تنفسی سر دسته این بیماریها به شمار می روند </a:t>
            </a:r>
            <a:endParaRPr lang="en-US" sz="1600" b="1" dirty="0">
              <a:solidFill>
                <a:srgbClr val="002060"/>
              </a:solidFill>
              <a:cs typeface="B Titr" panose="00000700000000000000" pitchFamily="2" charset="-78"/>
            </a:endParaRPr>
          </a:p>
        </p:txBody>
      </p:sp>
    </p:spTree>
    <p:extLst>
      <p:ext uri="{BB962C8B-B14F-4D97-AF65-F5344CB8AC3E}">
        <p14:creationId xmlns:p14="http://schemas.microsoft.com/office/powerpoint/2010/main" val="408280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6" name="Rectangle 5"/>
          <p:cNvSpPr/>
          <p:nvPr/>
        </p:nvSpPr>
        <p:spPr>
          <a:xfrm>
            <a:off x="367862" y="732770"/>
            <a:ext cx="11456276" cy="2446824"/>
          </a:xfrm>
          <a:prstGeom prst="rect">
            <a:avLst/>
          </a:prstGeom>
          <a:solidFill>
            <a:srgbClr val="C5E2FF"/>
          </a:solidFill>
        </p:spPr>
        <p:txBody>
          <a:bodyPr wrap="square">
            <a:spAutoFit/>
          </a:bodyPr>
          <a:lstStyle/>
          <a:p>
            <a:pPr algn="just" rtl="1">
              <a:lnSpc>
                <a:spcPct val="150000"/>
              </a:lnSpc>
            </a:pPr>
            <a:r>
              <a:rPr lang="fa-IR" b="1" dirty="0">
                <a:cs typeface="B Mitra" pitchFamily="2" charset="-78"/>
              </a:rPr>
              <a:t>فعالیت بدنی می تواند کیفیت زندگی را برای همه سنین بهبود بخشد.شیوه زندگی فعال در بهبود کیفیت زندگی انسان اثر گذاشته و باعث بهبود و افزایش تعادل،قدرت،هماهنگی،انعطاف پذیری و تحمل انسان خواهد شد .</a:t>
            </a:r>
          </a:p>
          <a:p>
            <a:pPr algn="just" rtl="1">
              <a:lnSpc>
                <a:spcPct val="150000"/>
              </a:lnSpc>
            </a:pPr>
            <a:r>
              <a:rPr lang="fa-IR" b="1" dirty="0">
                <a:cs typeface="B Mitra" pitchFamily="2" charset="-78"/>
              </a:rPr>
              <a:t>در حقیقت ، ورزش وسیله ای جهت تأمین بهداشت و سلامت فرد است وپرداختن به آن سلامت جسمی ، روانی و اجتماعی را تضمین می کند و  بسیاری از مسائل روحی نوجوانان  از قبیل رفتارهای پرخاشگرانه ، خجالت ، گوشه گیری ، افسردگی و نداشتن اعتماد به نفس را  بهبود می بخشد .</a:t>
            </a:r>
          </a:p>
          <a:p>
            <a:pPr algn="just" rtl="1">
              <a:lnSpc>
                <a:spcPct val="150000"/>
              </a:lnSpc>
            </a:pPr>
            <a:r>
              <a:rPr lang="fa-IR" b="1" dirty="0">
                <a:cs typeface="B Mitra" pitchFamily="2" charset="-78"/>
              </a:rPr>
              <a:t>عدم فعالیت بدنی علت زمینه ای مهمی برای مرگ و میر،بیماریها و ناتوانایی هاست .</a:t>
            </a:r>
          </a:p>
          <a:p>
            <a:pPr algn="just" rtl="1"/>
            <a:endParaRPr lang="en-US" b="1" dirty="0">
              <a:solidFill>
                <a:schemeClr val="bg1"/>
              </a:solidFill>
              <a:cs typeface="B Mitra" pitchFamily="2" charset="-78"/>
            </a:endParaRPr>
          </a:p>
        </p:txBody>
      </p:sp>
      <p:sp>
        <p:nvSpPr>
          <p:cNvPr id="7" name="Rectangle 6"/>
          <p:cNvSpPr/>
          <p:nvPr/>
        </p:nvSpPr>
        <p:spPr>
          <a:xfrm>
            <a:off x="367862" y="3421117"/>
            <a:ext cx="11456276" cy="3058530"/>
          </a:xfrm>
          <a:prstGeom prst="rect">
            <a:avLst/>
          </a:prstGeom>
          <a:solidFill>
            <a:schemeClr val="accent3">
              <a:lumMod val="60000"/>
              <a:lumOff val="40000"/>
            </a:schemeClr>
          </a:solidFill>
        </p:spPr>
        <p:txBody>
          <a:bodyPr wrap="square">
            <a:spAutoFit/>
          </a:bodyPr>
          <a:lstStyle/>
          <a:p>
            <a:pPr algn="just" rtl="1">
              <a:lnSpc>
                <a:spcPct val="150000"/>
              </a:lnSpc>
            </a:pPr>
            <a:r>
              <a:rPr lang="fa-IR" sz="2000" b="1" dirty="0">
                <a:cs typeface="B Mitra" pitchFamily="2" charset="-78"/>
              </a:rPr>
              <a:t>الگوهای مناسب فعالیت بدنی که در دوران کودکی و نوجوانی کسب می شوند  در طول زندگی هر فرد باقی می ماند وپایه فعال و سالمی را در زندگی بوجود می </a:t>
            </a:r>
            <a:r>
              <a:rPr lang="fa-IR" b="1" dirty="0">
                <a:cs typeface="B Mitra" panose="00000400000000000000" pitchFamily="2" charset="-78"/>
              </a:rPr>
              <a:t>آورند . چون کسب آداب و رفتارهای اتخاذ شده در نوجوان ، نهادینه شده و بصورت عادت می تواند سراسر عمر وی  را تحت تأثیر قرار بدهد .</a:t>
            </a:r>
          </a:p>
          <a:p>
            <a:pPr algn="just" rtl="1">
              <a:lnSpc>
                <a:spcPct val="150000"/>
              </a:lnSpc>
              <a:buNone/>
            </a:pPr>
            <a:r>
              <a:rPr lang="fa-IR" b="1" dirty="0">
                <a:cs typeface="B Mitra" panose="00000400000000000000" pitchFamily="2" charset="-78"/>
              </a:rPr>
              <a:t>    برعکس،</a:t>
            </a:r>
          </a:p>
          <a:p>
            <a:pPr algn="just" rtl="1">
              <a:lnSpc>
                <a:spcPct val="150000"/>
              </a:lnSpc>
            </a:pPr>
            <a:r>
              <a:rPr lang="fa-IR" b="1" dirty="0">
                <a:cs typeface="B Mitra" panose="00000400000000000000" pitchFamily="2" charset="-78"/>
              </a:rPr>
              <a:t>عادات غیر سالم مثل بی تحرکی،تغذیه نامناسب و سوءمصرف مواد و ... که در دوران نوجوانی بوجود می آیند در دوران بزرگسالی نیز ادامه پیدا می کنند. </a:t>
            </a:r>
          </a:p>
          <a:p>
            <a:pPr algn="just" rtl="1">
              <a:lnSpc>
                <a:spcPct val="150000"/>
              </a:lnSpc>
            </a:pPr>
            <a:r>
              <a:rPr lang="fa-IR" b="1" dirty="0">
                <a:cs typeface="B Mitra" panose="00000400000000000000" pitchFamily="2" charset="-78"/>
              </a:rPr>
              <a:t>براساس تحقیقات</a:t>
            </a:r>
            <a:r>
              <a:rPr lang="en-US" b="1" dirty="0">
                <a:cs typeface="B Mitra" panose="00000400000000000000" pitchFamily="2" charset="-78"/>
              </a:rPr>
              <a:t>WHO</a:t>
            </a:r>
            <a:r>
              <a:rPr lang="fa-IR" b="1" dirty="0">
                <a:cs typeface="B Mitra" panose="00000400000000000000" pitchFamily="2" charset="-78"/>
              </a:rPr>
              <a:t>در زمینه عوامل خطرساز، عدم فعالیت یا بی تحرکی،</a:t>
            </a:r>
            <a:r>
              <a:rPr lang="fa-IR" b="1" u="sng" dirty="0">
                <a:cs typeface="B Mitra" panose="00000400000000000000" pitchFamily="2" charset="-78"/>
              </a:rPr>
              <a:t>یکی از 10 علت اصلی </a:t>
            </a:r>
            <a:r>
              <a:rPr lang="fa-IR" b="1" dirty="0">
                <a:cs typeface="B Mitra" panose="00000400000000000000" pitchFamily="2" charset="-78"/>
              </a:rPr>
              <a:t>مرگ و میر و ناتوانی در کل جهان است.</a:t>
            </a:r>
            <a:endParaRPr lang="en-US" b="1" dirty="0">
              <a:cs typeface="B Mitra" panose="00000400000000000000" pitchFamily="2" charset="-78"/>
            </a:endParaRPr>
          </a:p>
        </p:txBody>
      </p:sp>
    </p:spTree>
    <p:extLst>
      <p:ext uri="{BB962C8B-B14F-4D97-AF65-F5344CB8AC3E}">
        <p14:creationId xmlns:p14="http://schemas.microsoft.com/office/powerpoint/2010/main" val="137606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060" y="284176"/>
            <a:ext cx="10222173" cy="1508760"/>
          </a:xfrm>
        </p:spPr>
        <p:txBody>
          <a:bodyPr anchor="ctr">
            <a:normAutofit/>
          </a:bodyPr>
          <a:lstStyle/>
          <a:p>
            <a:pPr algn="ctr"/>
            <a:r>
              <a:rPr lang="fa-IR" sz="4000" b="1" dirty="0">
                <a:solidFill>
                  <a:srgbClr val="0070C0"/>
                </a:solidFill>
                <a:cs typeface="B Titr" panose="00000700000000000000" pitchFamily="2" charset="-78"/>
              </a:rPr>
              <a:t>یک روز معمولی افراد خانواده</a:t>
            </a:r>
            <a:endParaRPr lang="en-US" sz="4000" b="1" dirty="0">
              <a:solidFill>
                <a:srgbClr val="0070C0"/>
              </a:solidFill>
              <a:cs typeface="B Titr" panose="00000700000000000000" pitchFamily="2" charset="-78"/>
            </a:endParaRPr>
          </a:p>
        </p:txBody>
      </p:sp>
      <p:sp>
        <p:nvSpPr>
          <p:cNvPr id="3" name="Content Placeholder 2"/>
          <p:cNvSpPr>
            <a:spLocks noGrp="1"/>
          </p:cNvSpPr>
          <p:nvPr>
            <p:ph idx="1"/>
          </p:nvPr>
        </p:nvSpPr>
        <p:spPr>
          <a:xfrm>
            <a:off x="456685" y="2154620"/>
            <a:ext cx="11209798" cy="4031769"/>
          </a:xfrm>
          <a:solidFill>
            <a:srgbClr val="FFFFAB"/>
          </a:solidFill>
        </p:spPr>
        <p:txBody>
          <a:bodyPr>
            <a:normAutofit/>
          </a:bodyPr>
          <a:lstStyle/>
          <a:p>
            <a:pPr algn="r" rtl="1">
              <a:buClr>
                <a:srgbClr val="FF0000"/>
              </a:buClr>
              <a:buSzPct val="84000"/>
              <a:buFont typeface="Wingdings" panose="05000000000000000000" pitchFamily="2" charset="2"/>
              <a:buChar char="q"/>
            </a:pPr>
            <a:r>
              <a:rPr lang="fa-IR" dirty="0">
                <a:solidFill>
                  <a:srgbClr val="7030A0"/>
                </a:solidFill>
                <a:cs typeface="B Titr" panose="00000700000000000000" pitchFamily="2" charset="-78"/>
              </a:rPr>
              <a:t>پس از بیدار شدن از خواب صبحانه خورده یا نخورده منتظر سرویس  برای رفتن به محل کار و مدرسه و دانشگاه</a:t>
            </a:r>
          </a:p>
          <a:p>
            <a:pPr algn="r" rtl="1">
              <a:buClr>
                <a:srgbClr val="FF0000"/>
              </a:buClr>
              <a:buSzPct val="83000"/>
              <a:buFont typeface="Wingdings" panose="05000000000000000000" pitchFamily="2" charset="2"/>
              <a:buChar char="q"/>
            </a:pPr>
            <a:r>
              <a:rPr lang="fa-IR" dirty="0">
                <a:solidFill>
                  <a:srgbClr val="7030A0"/>
                </a:solidFill>
                <a:cs typeface="B Titr" panose="00000700000000000000" pitchFamily="2" charset="-78"/>
              </a:rPr>
              <a:t>پیاده روی تا مدرسه یا اداره و محل کار  در صورت فاصله کم و یا استفاده از سرویس </a:t>
            </a:r>
          </a:p>
          <a:p>
            <a:pPr algn="r" rtl="1">
              <a:buClr>
                <a:srgbClr val="FF0000"/>
              </a:buClr>
              <a:buSzPct val="83000"/>
              <a:buFont typeface="Wingdings" panose="05000000000000000000" pitchFamily="2" charset="2"/>
              <a:buChar char="q"/>
            </a:pPr>
            <a:r>
              <a:rPr lang="en-US" dirty="0">
                <a:solidFill>
                  <a:srgbClr val="7030A0"/>
                </a:solidFill>
                <a:cs typeface="B Titr" panose="00000700000000000000" pitchFamily="2" charset="-78"/>
              </a:rPr>
              <a:t> </a:t>
            </a:r>
            <a:r>
              <a:rPr lang="fa-IR" dirty="0">
                <a:solidFill>
                  <a:srgbClr val="7030A0"/>
                </a:solidFill>
                <a:cs typeface="B Titr" panose="00000700000000000000" pitchFamily="2" charset="-78"/>
              </a:rPr>
              <a:t>در طول زمان مدرسه یا کار  پشت نیمکت ( خستگی عضلانی سر کلاس و اداره)</a:t>
            </a:r>
          </a:p>
          <a:p>
            <a:pPr algn="r" rtl="1">
              <a:buClr>
                <a:srgbClr val="FF0000"/>
              </a:buClr>
              <a:buSzPct val="83000"/>
              <a:buFont typeface="Wingdings" panose="05000000000000000000" pitchFamily="2" charset="2"/>
              <a:buChar char="q"/>
            </a:pPr>
            <a:r>
              <a:rPr lang="fa-IR" dirty="0">
                <a:solidFill>
                  <a:srgbClr val="7030A0"/>
                </a:solidFill>
                <a:cs typeface="B Titr" panose="00000700000000000000" pitchFamily="2" charset="-78"/>
              </a:rPr>
              <a:t> در زنگهای تفریح بعلت ترسیدن از تصادف دانش آموزان به هم مانع دویدن و تذکرات مکرر از بلند گوی دفتر مبنی بر نهی و عدم دویدن دانش آموزان در حیاط مدرسه </a:t>
            </a:r>
          </a:p>
          <a:p>
            <a:pPr algn="r" rtl="1">
              <a:buClr>
                <a:srgbClr val="FF0000"/>
              </a:buClr>
              <a:buSzPct val="83000"/>
              <a:buFont typeface="Wingdings" panose="05000000000000000000" pitchFamily="2" charset="2"/>
              <a:buChar char="q"/>
            </a:pPr>
            <a:r>
              <a:rPr lang="fa-IR" dirty="0">
                <a:solidFill>
                  <a:srgbClr val="7030A0"/>
                </a:solidFill>
                <a:cs typeface="B Titr" panose="00000700000000000000" pitchFamily="2" charset="-78"/>
              </a:rPr>
              <a:t>پس از برگشت از مدرسه و اداره  خواب و مقداری استراحت و غذاخوردن </a:t>
            </a:r>
          </a:p>
          <a:p>
            <a:pPr algn="r" rtl="1">
              <a:buClr>
                <a:srgbClr val="FF0000"/>
              </a:buClr>
              <a:buSzPct val="83000"/>
              <a:buFont typeface="Wingdings" panose="05000000000000000000" pitchFamily="2" charset="2"/>
              <a:buChar char="q"/>
            </a:pPr>
            <a:r>
              <a:rPr lang="fa-IR" dirty="0">
                <a:solidFill>
                  <a:srgbClr val="7030A0"/>
                </a:solidFill>
                <a:cs typeface="B Titr" panose="00000700000000000000" pitchFamily="2" charset="-78"/>
              </a:rPr>
              <a:t>دیدن تلویزیون و یا بازی کامپیوتری </a:t>
            </a:r>
          </a:p>
          <a:p>
            <a:pPr algn="r" rtl="1">
              <a:buClr>
                <a:srgbClr val="FF0000"/>
              </a:buClr>
              <a:buSzPct val="83000"/>
              <a:buFont typeface="Wingdings" panose="05000000000000000000" pitchFamily="2" charset="2"/>
              <a:buChar char="q"/>
            </a:pPr>
            <a:r>
              <a:rPr lang="fa-IR" dirty="0">
                <a:solidFill>
                  <a:srgbClr val="7030A0"/>
                </a:solidFill>
                <a:cs typeface="B Titr" panose="00000700000000000000" pitchFamily="2" charset="-78"/>
              </a:rPr>
              <a:t>خوابیدن و آمادگی برای روز بعد</a:t>
            </a:r>
          </a:p>
          <a:p>
            <a:pPr algn="r" rtl="1"/>
            <a:endParaRPr lang="en-US" dirty="0"/>
          </a:p>
        </p:txBody>
      </p:sp>
    </p:spTree>
    <p:extLst>
      <p:ext uri="{BB962C8B-B14F-4D97-AF65-F5344CB8AC3E}">
        <p14:creationId xmlns:p14="http://schemas.microsoft.com/office/powerpoint/2010/main" val="422787208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378373" y="543368"/>
            <a:ext cx="10993820" cy="1716355"/>
          </a:xfrm>
        </p:spPr>
        <p:txBody>
          <a:bodyPr/>
          <a:lstStyle/>
          <a:p>
            <a:pPr algn="ctr"/>
            <a:r>
              <a:rPr lang="fa-IR" dirty="0"/>
              <a:t> </a:t>
            </a:r>
            <a:r>
              <a:rPr lang="fa-IR" b="1" dirty="0">
                <a:solidFill>
                  <a:srgbClr val="002060"/>
                </a:solidFill>
                <a:cs typeface="B Titr" panose="00000700000000000000" pitchFamily="2" charset="-78"/>
              </a:rPr>
              <a:t>جایگاه فعالیت بدنی یا تحرک در زندگی افراد کجاست ؟؟؟</a:t>
            </a:r>
            <a:endParaRPr lang="en-US" b="1" dirty="0">
              <a:solidFill>
                <a:srgbClr val="002060"/>
              </a:solidFill>
              <a:cs typeface="B Titr" panose="00000700000000000000" pitchFamily="2" charset="-78"/>
            </a:endParaRPr>
          </a:p>
        </p:txBody>
      </p:sp>
      <p:sp>
        <p:nvSpPr>
          <p:cNvPr id="3" name="Content Placeholder 2"/>
          <p:cNvSpPr>
            <a:spLocks noGrp="1"/>
          </p:cNvSpPr>
          <p:nvPr>
            <p:ph idx="1"/>
          </p:nvPr>
        </p:nvSpPr>
        <p:spPr>
          <a:xfrm>
            <a:off x="294289" y="2259724"/>
            <a:ext cx="11077904" cy="4054907"/>
          </a:xfrm>
          <a:solidFill>
            <a:srgbClr val="FFFFDD"/>
          </a:solidFill>
        </p:spPr>
        <p:txBody>
          <a:bodyPr>
            <a:normAutofit/>
          </a:bodyPr>
          <a:lstStyle/>
          <a:p>
            <a:pPr algn="ctr" rtl="1">
              <a:buNone/>
            </a:pPr>
            <a:r>
              <a:rPr lang="fa-IR" sz="2800" dirty="0">
                <a:solidFill>
                  <a:srgbClr val="FF0000"/>
                </a:solidFill>
                <a:cs typeface="B Titr" panose="00000700000000000000" pitchFamily="2" charset="-78"/>
              </a:rPr>
              <a:t>آیا تحرک یا فعالیت بدنی جزء ضروری از زندگی افراداست ؟</a:t>
            </a:r>
          </a:p>
          <a:p>
            <a:pPr marL="0" indent="0" algn="ctr" rtl="1">
              <a:buNone/>
            </a:pPr>
            <a:r>
              <a:rPr lang="fa-IR" sz="2800" dirty="0">
                <a:solidFill>
                  <a:srgbClr val="FF0000"/>
                </a:solidFill>
                <a:cs typeface="B Titr" panose="00000700000000000000" pitchFamily="2" charset="-78"/>
              </a:rPr>
              <a:t> </a:t>
            </a:r>
          </a:p>
          <a:p>
            <a:pPr algn="ctr" rtl="1">
              <a:buNone/>
            </a:pPr>
            <a:r>
              <a:rPr lang="fa-IR" sz="2800" dirty="0">
                <a:solidFill>
                  <a:srgbClr val="FF0000"/>
                </a:solidFill>
                <a:cs typeface="B Titr" panose="00000700000000000000" pitchFamily="2" charset="-78"/>
              </a:rPr>
              <a:t>چه میزان و مقدار ؟</a:t>
            </a:r>
          </a:p>
          <a:p>
            <a:pPr marL="0" indent="0" algn="ctr" rtl="1">
              <a:buNone/>
            </a:pPr>
            <a:endParaRPr lang="fa-IR" sz="2800" dirty="0">
              <a:solidFill>
                <a:srgbClr val="FF0000"/>
              </a:solidFill>
              <a:cs typeface="B Titr" panose="00000700000000000000" pitchFamily="2" charset="-78"/>
            </a:endParaRPr>
          </a:p>
          <a:p>
            <a:pPr algn="ctr" rtl="1">
              <a:buNone/>
            </a:pPr>
            <a:r>
              <a:rPr lang="fa-IR" sz="2800" dirty="0">
                <a:solidFill>
                  <a:srgbClr val="FF0000"/>
                </a:solidFill>
                <a:cs typeface="B Titr" panose="00000700000000000000" pitchFamily="2" charset="-78"/>
              </a:rPr>
              <a:t>چه نوع ؟</a:t>
            </a:r>
          </a:p>
          <a:p>
            <a:pPr algn="ctr" rtl="1"/>
            <a:endParaRPr lang="fa-IR" sz="2800" dirty="0">
              <a:solidFill>
                <a:srgbClr val="FF0000"/>
              </a:solidFill>
              <a:cs typeface="B Titr" panose="00000700000000000000" pitchFamily="2" charset="-78"/>
            </a:endParaRPr>
          </a:p>
          <a:p>
            <a:pPr algn="ctr" rtl="1">
              <a:buNone/>
            </a:pPr>
            <a:r>
              <a:rPr lang="fa-IR" sz="2800" dirty="0">
                <a:solidFill>
                  <a:srgbClr val="FF0000"/>
                </a:solidFill>
                <a:cs typeface="B Titr" panose="00000700000000000000" pitchFamily="2" charset="-78"/>
              </a:rPr>
              <a:t>چه هزینه ؟</a:t>
            </a:r>
            <a:endParaRPr lang="en-US" dirty="0">
              <a:solidFill>
                <a:srgbClr val="FF0000"/>
              </a:solidFill>
              <a:cs typeface="B Titr" panose="00000700000000000000" pitchFamily="2" charset="-78"/>
            </a:endParaRPr>
          </a:p>
        </p:txBody>
      </p:sp>
    </p:spTree>
    <p:extLst>
      <p:ext uri="{BB962C8B-B14F-4D97-AF65-F5344CB8AC3E}">
        <p14:creationId xmlns:p14="http://schemas.microsoft.com/office/powerpoint/2010/main" val="250557683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38" y="328273"/>
            <a:ext cx="10419359" cy="1320800"/>
          </a:xfrm>
        </p:spPr>
        <p:txBody>
          <a:bodyPr>
            <a:normAutofit/>
          </a:bodyPr>
          <a:lstStyle/>
          <a:p>
            <a:pPr algn="ctr"/>
            <a:r>
              <a:rPr lang="fa-IR" b="1" dirty="0">
                <a:solidFill>
                  <a:srgbClr val="C00000"/>
                </a:solidFill>
                <a:cs typeface="B Titr" panose="00000700000000000000" pitchFamily="2" charset="-78"/>
              </a:rPr>
              <a:t>فواید فعالیت بدنی منظم  چگونه تاثیر گذار است ؟ </a:t>
            </a:r>
            <a:endParaRPr lang="en-US" b="1" dirty="0">
              <a:solidFill>
                <a:srgbClr val="C00000"/>
              </a:solidFill>
              <a:cs typeface="B Titr" panose="00000700000000000000" pitchFamily="2" charset="-78"/>
            </a:endParaRPr>
          </a:p>
        </p:txBody>
      </p:sp>
      <p:sp>
        <p:nvSpPr>
          <p:cNvPr id="3" name="Content Placeholder 2"/>
          <p:cNvSpPr>
            <a:spLocks noGrp="1"/>
          </p:cNvSpPr>
          <p:nvPr>
            <p:ph idx="1"/>
          </p:nvPr>
        </p:nvSpPr>
        <p:spPr>
          <a:xfrm>
            <a:off x="395786" y="1660634"/>
            <a:ext cx="11382232" cy="4557286"/>
          </a:xfrm>
        </p:spPr>
        <p:txBody>
          <a:bodyPr>
            <a:normAutofit fontScale="40000" lnSpcReduction="20000"/>
          </a:bodyPr>
          <a:lstStyle/>
          <a:p>
            <a:pPr algn="just" rtl="1">
              <a:lnSpc>
                <a:spcPct val="115000"/>
              </a:lnSpc>
              <a:spcAft>
                <a:spcPts val="0"/>
              </a:spcAft>
            </a:pPr>
            <a:r>
              <a:rPr lang="fa-IR" sz="5800" b="1" dirty="0">
                <a:latin typeface="Calibri" panose="020F0502020204030204" pitchFamily="34" charset="0"/>
                <a:ea typeface="Calibri" panose="020F0502020204030204" pitchFamily="34" charset="0"/>
                <a:cs typeface="B Roya" pitchFamily="2" charset="-78"/>
              </a:rPr>
              <a:t>فعالیت بدنی مطلوب با مصرف انرژی ، از اضافه وزن و چاقی آنها جلوگیری می کند. </a:t>
            </a:r>
          </a:p>
          <a:p>
            <a:pPr algn="just" rtl="1">
              <a:lnSpc>
                <a:spcPct val="115000"/>
              </a:lnSpc>
              <a:spcAft>
                <a:spcPts val="0"/>
              </a:spcAft>
            </a:pPr>
            <a:r>
              <a:rPr lang="fa-IR" sz="5800" b="1" dirty="0">
                <a:latin typeface="Calibri" panose="020F0502020204030204" pitchFamily="34" charset="0"/>
                <a:ea typeface="Calibri" panose="020F0502020204030204" pitchFamily="34" charset="0"/>
                <a:cs typeface="B Roya" pitchFamily="2" charset="-78"/>
              </a:rPr>
              <a:t>همچنین نقش مهمی در پیشگیری از ایجاد عوامل خطر ساز منجر به </a:t>
            </a:r>
            <a:r>
              <a:rPr lang="fa-IR" sz="5800" b="1" dirty="0" err="1">
                <a:latin typeface="Calibri" panose="020F0502020204030204" pitchFamily="34" charset="0"/>
                <a:ea typeface="Calibri" panose="020F0502020204030204" pitchFamily="34" charset="0"/>
                <a:cs typeface="B Roya" pitchFamily="2" charset="-78"/>
              </a:rPr>
              <a:t>ابتلاء</a:t>
            </a:r>
            <a:r>
              <a:rPr lang="fa-IR" sz="5800" b="1" dirty="0">
                <a:latin typeface="Calibri" panose="020F0502020204030204" pitchFamily="34" charset="0"/>
                <a:ea typeface="Calibri" panose="020F0502020204030204" pitchFamily="34" charset="0"/>
                <a:cs typeface="B Roya" pitchFamily="2" charset="-78"/>
              </a:rPr>
              <a:t> به بیماریهای قلبی – عروقی و  دیابت نوع 2 و دیگر بیماریهای غیر واگیر از جمله سرطانها در سالهای آتی و بیماریهای تنفسی دارد.</a:t>
            </a:r>
          </a:p>
          <a:p>
            <a:pPr algn="just" rtl="1">
              <a:lnSpc>
                <a:spcPct val="115000"/>
              </a:lnSpc>
              <a:spcAft>
                <a:spcPts val="0"/>
              </a:spcAft>
            </a:pPr>
            <a:r>
              <a:rPr lang="fa-IR" sz="5800" b="1" dirty="0">
                <a:latin typeface="Calibri" panose="020F0502020204030204" pitchFamily="34" charset="0"/>
                <a:ea typeface="Calibri" panose="020F0502020204030204" pitchFamily="34" charset="0"/>
                <a:cs typeface="B Roya" pitchFamily="2" charset="-78"/>
              </a:rPr>
              <a:t> حتی طبق تحقیقات بعمل آمده در غرب اثرات مثبت پیشگیری کننده در اتخاذ رفتارهای پرخطر مانند مصرف دخانیات ، سوء مصرف مواد و رفتارهای مخاطره آمیز در نوجوانان پسر و دختر داشته است . </a:t>
            </a:r>
          </a:p>
          <a:p>
            <a:pPr algn="just" rtl="1">
              <a:lnSpc>
                <a:spcPct val="115000"/>
              </a:lnSpc>
              <a:spcAft>
                <a:spcPts val="0"/>
              </a:spcAft>
            </a:pPr>
            <a:r>
              <a:rPr lang="fa-IR" sz="5800" b="1" dirty="0">
                <a:latin typeface="Calibri" panose="020F0502020204030204" pitchFamily="34" charset="0"/>
                <a:ea typeface="Calibri" panose="020F0502020204030204" pitchFamily="34" charset="0"/>
                <a:cs typeface="B Roya" pitchFamily="2" charset="-78"/>
              </a:rPr>
              <a:t>فعالیت بدنی مطلوب و منظم موجب کاهش اضطراب و  افسردگی می شود .</a:t>
            </a:r>
          </a:p>
          <a:p>
            <a:pPr algn="just" rtl="1">
              <a:lnSpc>
                <a:spcPct val="115000"/>
              </a:lnSpc>
              <a:spcAft>
                <a:spcPts val="0"/>
              </a:spcAft>
            </a:pPr>
            <a:r>
              <a:rPr lang="fa-IR" sz="5800" b="1" dirty="0">
                <a:latin typeface="Calibri" panose="020F0502020204030204" pitchFamily="34" charset="0"/>
                <a:ea typeface="Calibri" panose="020F0502020204030204" pitchFamily="34" charset="0"/>
                <a:cs typeface="B Roya" pitchFamily="2" charset="-78"/>
              </a:rPr>
              <a:t>ایجاد شادابی و نشاط و در خصوص ورزش و کارهای گروهی موجب  تقویت  اعتماد </a:t>
            </a:r>
            <a:r>
              <a:rPr lang="fa-IR" sz="5800" b="1" dirty="0" err="1">
                <a:latin typeface="Calibri" panose="020F0502020204030204" pitchFamily="34" charset="0"/>
                <a:ea typeface="Calibri" panose="020F0502020204030204" pitchFamily="34" charset="0"/>
                <a:cs typeface="B Roya" pitchFamily="2" charset="-78"/>
              </a:rPr>
              <a:t>بنفس</a:t>
            </a:r>
            <a:r>
              <a:rPr lang="fa-IR" sz="5800" b="1" dirty="0">
                <a:latin typeface="Calibri" panose="020F0502020204030204" pitchFamily="34" charset="0"/>
                <a:ea typeface="Calibri" panose="020F0502020204030204" pitchFamily="34" charset="0"/>
                <a:cs typeface="B Roya" pitchFamily="2" charset="-78"/>
              </a:rPr>
              <a:t> می گردد. </a:t>
            </a:r>
          </a:p>
          <a:p>
            <a:pPr algn="just" rtl="1">
              <a:lnSpc>
                <a:spcPct val="115000"/>
              </a:lnSpc>
              <a:spcAft>
                <a:spcPts val="0"/>
              </a:spcAft>
            </a:pPr>
            <a:r>
              <a:rPr lang="fa-IR" sz="5800" b="1" dirty="0">
                <a:latin typeface="Calibri" panose="020F0502020204030204" pitchFamily="34" charset="0"/>
                <a:ea typeface="Calibri" panose="020F0502020204030204" pitchFamily="34" charset="0"/>
                <a:cs typeface="B Roya" pitchFamily="2" charset="-78"/>
              </a:rPr>
              <a:t>همچنین باعث افزایش تمرکز در یادگیری ، حافظه و موجب اثرات مثبت رفتاری دانش آموزان در سر کلاس و در مدرس و افراد بزرگسال  می گردد.  </a:t>
            </a:r>
          </a:p>
          <a:p>
            <a:pPr algn="just" rtl="1">
              <a:lnSpc>
                <a:spcPct val="115000"/>
              </a:lnSpc>
              <a:spcAft>
                <a:spcPts val="0"/>
              </a:spcAft>
            </a:pPr>
            <a:endParaRPr lang="fa-IR" sz="2400" b="1" dirty="0">
              <a:latin typeface="Calibri" panose="020F0502020204030204" pitchFamily="34" charset="0"/>
              <a:ea typeface="Calibri" panose="020F0502020204030204" pitchFamily="34" charset="0"/>
              <a:cs typeface="B Nazanin" panose="00000400000000000000" pitchFamily="2" charset="-78"/>
            </a:endParaRPr>
          </a:p>
          <a:p>
            <a:pPr rtl="1">
              <a:lnSpc>
                <a:spcPct val="115000"/>
              </a:lnSpc>
              <a:spcAft>
                <a:spcPts val="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375746141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735" y="483476"/>
            <a:ext cx="8596668" cy="1320800"/>
          </a:xfrm>
        </p:spPr>
        <p:txBody>
          <a:bodyPr>
            <a:normAutofit/>
          </a:bodyPr>
          <a:lstStyle/>
          <a:p>
            <a:pPr algn="ctr" rtl="1"/>
            <a:r>
              <a:rPr lang="fa-IR" sz="4400" b="1" dirty="0">
                <a:solidFill>
                  <a:srgbClr val="0070C0"/>
                </a:solidFill>
                <a:cs typeface="B Titr" panose="00000700000000000000" pitchFamily="2" charset="-78"/>
              </a:rPr>
              <a:t>تعریف فعالیت بدنی </a:t>
            </a:r>
            <a:endParaRPr lang="en-US" sz="4400" b="1" dirty="0">
              <a:solidFill>
                <a:srgbClr val="0070C0"/>
              </a:solidFill>
              <a:cs typeface="B Titr" panose="00000700000000000000" pitchFamily="2" charset="-78"/>
            </a:endParaRPr>
          </a:p>
        </p:txBody>
      </p:sp>
      <p:sp>
        <p:nvSpPr>
          <p:cNvPr id="3" name="Content Placeholder 2"/>
          <p:cNvSpPr>
            <a:spLocks noGrp="1"/>
          </p:cNvSpPr>
          <p:nvPr>
            <p:ph idx="1"/>
          </p:nvPr>
        </p:nvSpPr>
        <p:spPr>
          <a:xfrm>
            <a:off x="655171" y="2358522"/>
            <a:ext cx="10154486" cy="3042045"/>
          </a:xfrm>
        </p:spPr>
        <p:txBody>
          <a:bodyPr>
            <a:normAutofit/>
          </a:bodyPr>
          <a:lstStyle/>
          <a:p>
            <a:pPr algn="ctr" rtl="1">
              <a:lnSpc>
                <a:spcPct val="200000"/>
              </a:lnSpc>
              <a:buNone/>
            </a:pPr>
            <a:r>
              <a:rPr lang="fa-IR" sz="2800" b="1" dirty="0">
                <a:cs typeface="B Titr" panose="00000700000000000000" pitchFamily="2" charset="-78"/>
              </a:rPr>
              <a:t>به هرگونه فعالیت یا حركت بدن كه در اثر انقباض و انبساط عضلات اسكلتي ايجاد می شود و نيازمند صرف انرژي است، فعالیت بدنی گفته می شود . </a:t>
            </a:r>
            <a:endParaRPr lang="en-US" sz="2800" b="1" dirty="0">
              <a:cs typeface="B Titr" panose="00000700000000000000" pitchFamily="2" charset="-78"/>
            </a:endParaRPr>
          </a:p>
        </p:txBody>
      </p:sp>
    </p:spTree>
    <p:extLst>
      <p:ext uri="{BB962C8B-B14F-4D97-AF65-F5344CB8AC3E}">
        <p14:creationId xmlns:p14="http://schemas.microsoft.com/office/powerpoint/2010/main" val="1465940398"/>
      </p:ext>
    </p:extLst>
  </p:cSld>
  <p:clrMapOvr>
    <a:masterClrMapping/>
  </p:clrMapOvr>
  <p:transition spd="slow">
    <p:wipe dir="u"/>
  </p:transition>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1830</TotalTime>
  <Words>4436</Words>
  <Application>Microsoft Office PowerPoint</Application>
  <PresentationFormat>Widescreen</PresentationFormat>
  <Paragraphs>175</Paragraphs>
  <Slides>31</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BNazanin</vt:lpstr>
      <vt:lpstr>BNazaninBold</vt:lpstr>
      <vt:lpstr>BZar</vt:lpstr>
      <vt:lpstr>BZarBold</vt:lpstr>
      <vt:lpstr>Calibri</vt:lpstr>
      <vt:lpstr>Cambria</vt:lpstr>
      <vt:lpstr>Tahoma</vt:lpstr>
      <vt:lpstr>TimesNewRomanPSMT</vt:lpstr>
      <vt:lpstr>Trebuchet MS</vt:lpstr>
      <vt:lpstr>Wingdings</vt:lpstr>
      <vt:lpstr>Wingdings 3</vt:lpstr>
      <vt:lpstr>Facet</vt:lpstr>
      <vt:lpstr>PowerPoint Presentation</vt:lpstr>
      <vt:lpstr>مبانی و اصول فعالیت بدنیگروه های سنی  </vt:lpstr>
      <vt:lpstr>در این سخنرانی به چه چیزهایی اشاره خواهد شد </vt:lpstr>
      <vt:lpstr>ضررورت و اهمیت  انجام تحرک بدنی</vt:lpstr>
      <vt:lpstr>PowerPoint Presentation</vt:lpstr>
      <vt:lpstr>یک روز معمولی افراد خانواده</vt:lpstr>
      <vt:lpstr> جایگاه فعالیت بدنی یا تحرک در زندگی افراد کجاست ؟؟؟</vt:lpstr>
      <vt:lpstr>فواید فعالیت بدنی منظم  چگونه تاثیر گذار است ؟ </vt:lpstr>
      <vt:lpstr>تعریف فعالیت بدنی </vt:lpstr>
      <vt:lpstr>تعریف ورزش </vt:lpstr>
      <vt:lpstr>نمونه هایی از فعالیت بدنی در افراد مختلف</vt:lpstr>
      <vt:lpstr>چه مقدار و چه نوع فعالیت بدنی برای گروه های سنی  لازم و ضروری است ؟</vt:lpstr>
      <vt:lpstr>چه مقدار و چه نوع فعالیت بدنی برای نوجوانان لازم و ضروری است ؟</vt:lpstr>
      <vt:lpstr>فعالیت بدنی در بزرگسالان 18 تا 64 ساله</vt:lpstr>
      <vt:lpstr>چکیده اسلاید قبل  </vt:lpstr>
      <vt:lpstr>تعریف فعالیتهای هوازی </vt:lpstr>
      <vt:lpstr>نمونه هایی از فعالیت بدنی هوازی که با توجه به شدت آن           می تواند متوسط یا شدید باشد </vt:lpstr>
      <vt:lpstr>ضربان قلب ماكزیمم"</vt:lpstr>
      <vt:lpstr>فعالیتهای بدنی جهت تقویت عضلاني </vt:lpstr>
      <vt:lpstr>نمونه هایی از فعالیت بدنی که موجب تقویت عضلانی  می شود </vt:lpstr>
      <vt:lpstr>فعالیت بدنی جهت تقویت و استحکام استخوانی </vt:lpstr>
      <vt:lpstr>فعالیتهای هوازی و یا ائروبیک را بر حسب میزان تلاش شخص برای انجام آن ، به سه دسته تقسیم می کنند </vt:lpstr>
      <vt:lpstr>فعاليت بدنی با شدت متوسط Moderate   </vt:lpstr>
      <vt:lpstr> فعاليت بدنی سخت یا شديدvigorous </vt:lpstr>
      <vt:lpstr>هرم فعالیت بدنی چیست ؟</vt:lpstr>
      <vt:lpstr>هرم فعالیت بدنی و فعالیتهای سطح اول </vt:lpstr>
      <vt:lpstr>فعالیتهای سطح دوم هرم  </vt:lpstr>
      <vt:lpstr>فعالیتهای سطح سوم  هرم</vt:lpstr>
      <vt:lpstr>فعالیتهای سطح چهارم هرم</vt:lpstr>
      <vt:lpstr>هرم فعالیت بدنی دانش آموزان و نوجوانان چگونه است؟ </vt:lpstr>
      <vt:lpstr>PowerPoint Presentation</vt:lpstr>
    </vt:vector>
  </TitlesOfParts>
  <Company>Health.gov.ir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رضوانی دکتر ابوالقاسم</dc:creator>
  <cp:lastModifiedBy>BEHDASHTMADARESS</cp:lastModifiedBy>
  <cp:revision>161</cp:revision>
  <cp:lastPrinted>2017-08-28T08:55:32Z</cp:lastPrinted>
  <dcterms:created xsi:type="dcterms:W3CDTF">2016-07-05T03:58:54Z</dcterms:created>
  <dcterms:modified xsi:type="dcterms:W3CDTF">2023-06-27T09:53:36Z</dcterms:modified>
</cp:coreProperties>
</file>